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4"/>
  </p:notesMasterIdLst>
  <p:handoutMasterIdLst>
    <p:handoutMasterId r:id="rId45"/>
  </p:handoutMasterIdLst>
  <p:sldIdLst>
    <p:sldId id="385" r:id="rId2"/>
    <p:sldId id="448" r:id="rId3"/>
    <p:sldId id="440" r:id="rId4"/>
    <p:sldId id="442" r:id="rId5"/>
    <p:sldId id="409" r:id="rId6"/>
    <p:sldId id="445" r:id="rId7"/>
    <p:sldId id="460" r:id="rId8"/>
    <p:sldId id="459" r:id="rId9"/>
    <p:sldId id="456" r:id="rId10"/>
    <p:sldId id="457" r:id="rId11"/>
    <p:sldId id="458" r:id="rId12"/>
    <p:sldId id="443" r:id="rId13"/>
    <p:sldId id="451" r:id="rId14"/>
    <p:sldId id="449" r:id="rId15"/>
    <p:sldId id="389" r:id="rId16"/>
    <p:sldId id="453" r:id="rId17"/>
    <p:sldId id="454" r:id="rId18"/>
    <p:sldId id="413" r:id="rId19"/>
    <p:sldId id="415" r:id="rId20"/>
    <p:sldId id="463" r:id="rId21"/>
    <p:sldId id="461" r:id="rId22"/>
    <p:sldId id="311" r:id="rId23"/>
    <p:sldId id="275" r:id="rId24"/>
    <p:sldId id="266" r:id="rId25"/>
    <p:sldId id="293" r:id="rId26"/>
    <p:sldId id="422" r:id="rId27"/>
    <p:sldId id="423" r:id="rId28"/>
    <p:sldId id="424" r:id="rId29"/>
    <p:sldId id="437" r:id="rId30"/>
    <p:sldId id="438" r:id="rId31"/>
    <p:sldId id="325" r:id="rId32"/>
    <p:sldId id="436" r:id="rId33"/>
    <p:sldId id="430" r:id="rId34"/>
    <p:sldId id="444" r:id="rId35"/>
    <p:sldId id="361" r:id="rId36"/>
    <p:sldId id="421" r:id="rId37"/>
    <p:sldId id="362" r:id="rId38"/>
    <p:sldId id="400" r:id="rId39"/>
    <p:sldId id="401" r:id="rId40"/>
    <p:sldId id="408" r:id="rId41"/>
    <p:sldId id="462" r:id="rId42"/>
    <p:sldId id="403" r:id="rId43"/>
  </p:sldIdLst>
  <p:sldSz cx="9144000" cy="6858000" type="screen4x3"/>
  <p:notesSz cx="9872663" cy="67421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6" autoAdjust="0"/>
    <p:restoredTop sz="91267" autoAdjust="0"/>
  </p:normalViewPr>
  <p:slideViewPr>
    <p:cSldViewPr>
      <p:cViewPr varScale="1">
        <p:scale>
          <a:sx n="99" d="100"/>
          <a:sy n="99" d="100"/>
        </p:scale>
        <p:origin x="78" y="90"/>
      </p:cViewPr>
      <p:guideLst>
        <p:guide orient="horz" pos="2160"/>
        <p:guide pos="2880"/>
      </p:guideLst>
    </p:cSldViewPr>
  </p:slideViewPr>
  <p:outlineViewPr>
    <p:cViewPr>
      <p:scale>
        <a:sx n="33" d="100"/>
        <a:sy n="33" d="100"/>
      </p:scale>
      <p:origin x="0" y="-1620"/>
    </p:cViewPr>
  </p:outlineViewPr>
  <p:notesTextViewPr>
    <p:cViewPr>
      <p:scale>
        <a:sx n="100" d="100"/>
        <a:sy n="100" d="100"/>
      </p:scale>
      <p:origin x="0" y="0"/>
    </p:cViewPr>
  </p:notesTextViewPr>
  <p:sorterViewPr>
    <p:cViewPr>
      <p:scale>
        <a:sx n="150" d="100"/>
        <a:sy n="150" d="100"/>
      </p:scale>
      <p:origin x="0" y="-10752"/>
    </p:cViewPr>
  </p:sorterViewPr>
  <p:notesViewPr>
    <p:cSldViewPr>
      <p:cViewPr varScale="1">
        <p:scale>
          <a:sx n="111" d="100"/>
          <a:sy n="111" d="100"/>
        </p:scale>
        <p:origin x="360"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277301" cy="33824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593037" y="0"/>
            <a:ext cx="4277301" cy="338244"/>
          </a:xfrm>
          <a:prstGeom prst="rect">
            <a:avLst/>
          </a:prstGeom>
        </p:spPr>
        <p:txBody>
          <a:bodyPr vert="horz" lIns="91440" tIns="45720" rIns="91440" bIns="45720" rtlCol="0"/>
          <a:lstStyle>
            <a:lvl1pPr algn="r">
              <a:defRPr sz="1200"/>
            </a:lvl1pPr>
          </a:lstStyle>
          <a:p>
            <a:fld id="{B0F6AD81-9442-46A3-AB11-0496BC1A308B}" type="datetimeFigureOut">
              <a:rPr lang="ru-RU" smtClean="0"/>
              <a:t>28.10.2016</a:t>
            </a:fld>
            <a:endParaRPr lang="ru-RU"/>
          </a:p>
        </p:txBody>
      </p:sp>
      <p:sp>
        <p:nvSpPr>
          <p:cNvPr id="4" name="Нижний колонтитул 3"/>
          <p:cNvSpPr>
            <a:spLocks noGrp="1"/>
          </p:cNvSpPr>
          <p:nvPr>
            <p:ph type="ftr" sz="quarter" idx="2"/>
          </p:nvPr>
        </p:nvSpPr>
        <p:spPr>
          <a:xfrm>
            <a:off x="0" y="6403869"/>
            <a:ext cx="4277301" cy="33824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593037" y="6403869"/>
            <a:ext cx="4277301" cy="338244"/>
          </a:xfrm>
          <a:prstGeom prst="rect">
            <a:avLst/>
          </a:prstGeom>
        </p:spPr>
        <p:txBody>
          <a:bodyPr vert="horz" lIns="91440" tIns="45720" rIns="91440" bIns="45720" rtlCol="0" anchor="b"/>
          <a:lstStyle>
            <a:lvl1pPr algn="r">
              <a:defRPr sz="1200"/>
            </a:lvl1pPr>
          </a:lstStyle>
          <a:p>
            <a:fld id="{C8E178DB-C782-44F7-945A-4FDD5FFBFB86}" type="slidenum">
              <a:rPr lang="ru-RU" smtClean="0"/>
              <a:t>‹#›</a:t>
            </a:fld>
            <a:endParaRPr lang="ru-RU"/>
          </a:p>
        </p:txBody>
      </p:sp>
    </p:spTree>
    <p:extLst>
      <p:ext uri="{BB962C8B-B14F-4D97-AF65-F5344CB8AC3E}">
        <p14:creationId xmlns:p14="http://schemas.microsoft.com/office/powerpoint/2010/main" val="33527145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278154" cy="33710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592225" y="0"/>
            <a:ext cx="4278154" cy="337106"/>
          </a:xfrm>
          <a:prstGeom prst="rect">
            <a:avLst/>
          </a:prstGeom>
        </p:spPr>
        <p:txBody>
          <a:bodyPr vert="horz" lIns="91440" tIns="45720" rIns="91440" bIns="45720" rtlCol="0"/>
          <a:lstStyle>
            <a:lvl1pPr algn="r">
              <a:defRPr sz="1200"/>
            </a:lvl1pPr>
          </a:lstStyle>
          <a:p>
            <a:fld id="{50B55D8A-EC1F-4AB9-B4B6-B487DB267813}" type="datetimeFigureOut">
              <a:rPr lang="ru-RU" smtClean="0"/>
              <a:pPr/>
              <a:t>28.10.2016</a:t>
            </a:fld>
            <a:endParaRPr lang="ru-RU"/>
          </a:p>
        </p:txBody>
      </p:sp>
      <p:sp>
        <p:nvSpPr>
          <p:cNvPr id="4" name="Образ слайда 3"/>
          <p:cNvSpPr>
            <a:spLocks noGrp="1" noRot="1" noChangeAspect="1"/>
          </p:cNvSpPr>
          <p:nvPr>
            <p:ph type="sldImg" idx="2"/>
          </p:nvPr>
        </p:nvSpPr>
        <p:spPr>
          <a:xfrm>
            <a:off x="3249613" y="504825"/>
            <a:ext cx="3373437" cy="25288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87267" y="3202504"/>
            <a:ext cx="7898130" cy="303395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6403837"/>
            <a:ext cx="4278154" cy="33710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592225" y="6403837"/>
            <a:ext cx="4278154" cy="337106"/>
          </a:xfrm>
          <a:prstGeom prst="rect">
            <a:avLst/>
          </a:prstGeom>
        </p:spPr>
        <p:txBody>
          <a:bodyPr vert="horz" lIns="91440" tIns="45720" rIns="91440" bIns="45720" rtlCol="0" anchor="b"/>
          <a:lstStyle>
            <a:lvl1pPr algn="r">
              <a:defRPr sz="1200"/>
            </a:lvl1pPr>
          </a:lstStyle>
          <a:p>
            <a:fld id="{A516BD6F-05E7-4216-8EF3-CA6B06D937F2}" type="slidenum">
              <a:rPr lang="ru-RU" smtClean="0"/>
              <a:pPr/>
              <a:t>‹#›</a:t>
            </a:fld>
            <a:endParaRPr lang="ru-RU"/>
          </a:p>
        </p:txBody>
      </p:sp>
    </p:spTree>
    <p:extLst>
      <p:ext uri="{BB962C8B-B14F-4D97-AF65-F5344CB8AC3E}">
        <p14:creationId xmlns:p14="http://schemas.microsoft.com/office/powerpoint/2010/main" val="944060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a:t>
            </a:fld>
            <a:endParaRPr lang="ru-RU" smtClean="0"/>
          </a:p>
        </p:txBody>
      </p:sp>
    </p:spTree>
    <p:extLst>
      <p:ext uri="{BB962C8B-B14F-4D97-AF65-F5344CB8AC3E}">
        <p14:creationId xmlns:p14="http://schemas.microsoft.com/office/powerpoint/2010/main" val="2343210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11</a:t>
            </a:fld>
            <a:endParaRPr lang="ru-RU" smtClean="0"/>
          </a:p>
        </p:txBody>
      </p:sp>
    </p:spTree>
    <p:extLst>
      <p:ext uri="{BB962C8B-B14F-4D97-AF65-F5344CB8AC3E}">
        <p14:creationId xmlns:p14="http://schemas.microsoft.com/office/powerpoint/2010/main" val="3886932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12</a:t>
            </a:fld>
            <a:endParaRPr lang="ru-RU" smtClean="0"/>
          </a:p>
        </p:txBody>
      </p:sp>
    </p:spTree>
    <p:extLst>
      <p:ext uri="{BB962C8B-B14F-4D97-AF65-F5344CB8AC3E}">
        <p14:creationId xmlns:p14="http://schemas.microsoft.com/office/powerpoint/2010/main" val="1495837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13</a:t>
            </a:fld>
            <a:endParaRPr lang="ru-RU" smtClean="0"/>
          </a:p>
        </p:txBody>
      </p:sp>
    </p:spTree>
    <p:extLst>
      <p:ext uri="{BB962C8B-B14F-4D97-AF65-F5344CB8AC3E}">
        <p14:creationId xmlns:p14="http://schemas.microsoft.com/office/powerpoint/2010/main" val="3281077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14</a:t>
            </a:fld>
            <a:endParaRPr lang="ru-RU" smtClean="0"/>
          </a:p>
        </p:txBody>
      </p:sp>
    </p:spTree>
    <p:extLst>
      <p:ext uri="{BB962C8B-B14F-4D97-AF65-F5344CB8AC3E}">
        <p14:creationId xmlns:p14="http://schemas.microsoft.com/office/powerpoint/2010/main" val="1806556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16</a:t>
            </a:fld>
            <a:endParaRPr lang="ru-RU" smtClean="0"/>
          </a:p>
        </p:txBody>
      </p:sp>
    </p:spTree>
    <p:extLst>
      <p:ext uri="{BB962C8B-B14F-4D97-AF65-F5344CB8AC3E}">
        <p14:creationId xmlns:p14="http://schemas.microsoft.com/office/powerpoint/2010/main" val="7988723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17</a:t>
            </a:fld>
            <a:endParaRPr lang="ru-RU" smtClean="0"/>
          </a:p>
        </p:txBody>
      </p:sp>
    </p:spTree>
    <p:extLst>
      <p:ext uri="{BB962C8B-B14F-4D97-AF65-F5344CB8AC3E}">
        <p14:creationId xmlns:p14="http://schemas.microsoft.com/office/powerpoint/2010/main" val="34070299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19</a:t>
            </a:fld>
            <a:endParaRPr lang="ru-RU" smtClean="0"/>
          </a:p>
        </p:txBody>
      </p:sp>
    </p:spTree>
    <p:extLst>
      <p:ext uri="{BB962C8B-B14F-4D97-AF65-F5344CB8AC3E}">
        <p14:creationId xmlns:p14="http://schemas.microsoft.com/office/powerpoint/2010/main" val="2695419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20</a:t>
            </a:fld>
            <a:endParaRPr lang="ru-RU" smtClean="0"/>
          </a:p>
        </p:txBody>
      </p:sp>
    </p:spTree>
    <p:extLst>
      <p:ext uri="{BB962C8B-B14F-4D97-AF65-F5344CB8AC3E}">
        <p14:creationId xmlns:p14="http://schemas.microsoft.com/office/powerpoint/2010/main" val="3813709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21</a:t>
            </a:fld>
            <a:endParaRPr lang="ru-RU" smtClean="0"/>
          </a:p>
        </p:txBody>
      </p:sp>
    </p:spTree>
    <p:extLst>
      <p:ext uri="{BB962C8B-B14F-4D97-AF65-F5344CB8AC3E}">
        <p14:creationId xmlns:p14="http://schemas.microsoft.com/office/powerpoint/2010/main" val="2319339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22</a:t>
            </a:fld>
            <a:endParaRPr lang="ru-RU" smtClean="0"/>
          </a:p>
        </p:txBody>
      </p:sp>
    </p:spTree>
    <p:extLst>
      <p:ext uri="{BB962C8B-B14F-4D97-AF65-F5344CB8AC3E}">
        <p14:creationId xmlns:p14="http://schemas.microsoft.com/office/powerpoint/2010/main" val="1282847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a:t>
            </a:fld>
            <a:endParaRPr lang="ru-RU" dirty="0" smtClean="0"/>
          </a:p>
        </p:txBody>
      </p:sp>
    </p:spTree>
    <p:extLst>
      <p:ext uri="{BB962C8B-B14F-4D97-AF65-F5344CB8AC3E}">
        <p14:creationId xmlns:p14="http://schemas.microsoft.com/office/powerpoint/2010/main" val="40218974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23</a:t>
            </a:fld>
            <a:endParaRPr lang="ru-RU" smtClean="0"/>
          </a:p>
        </p:txBody>
      </p:sp>
    </p:spTree>
    <p:extLst>
      <p:ext uri="{BB962C8B-B14F-4D97-AF65-F5344CB8AC3E}">
        <p14:creationId xmlns:p14="http://schemas.microsoft.com/office/powerpoint/2010/main" val="19742740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24</a:t>
            </a:fld>
            <a:endParaRPr lang="ru-RU" smtClean="0"/>
          </a:p>
        </p:txBody>
      </p:sp>
    </p:spTree>
    <p:extLst>
      <p:ext uri="{BB962C8B-B14F-4D97-AF65-F5344CB8AC3E}">
        <p14:creationId xmlns:p14="http://schemas.microsoft.com/office/powerpoint/2010/main" val="12828474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25</a:t>
            </a:fld>
            <a:endParaRPr lang="ru-RU" smtClean="0"/>
          </a:p>
        </p:txBody>
      </p:sp>
    </p:spTree>
    <p:extLst>
      <p:ext uri="{BB962C8B-B14F-4D97-AF65-F5344CB8AC3E}">
        <p14:creationId xmlns:p14="http://schemas.microsoft.com/office/powerpoint/2010/main" val="25752864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26</a:t>
            </a:fld>
            <a:endParaRPr lang="ru-RU" smtClean="0"/>
          </a:p>
        </p:txBody>
      </p:sp>
    </p:spTree>
    <p:extLst>
      <p:ext uri="{BB962C8B-B14F-4D97-AF65-F5344CB8AC3E}">
        <p14:creationId xmlns:p14="http://schemas.microsoft.com/office/powerpoint/2010/main" val="26688130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27</a:t>
            </a:fld>
            <a:endParaRPr lang="ru-RU" smtClean="0"/>
          </a:p>
        </p:txBody>
      </p:sp>
    </p:spTree>
    <p:extLst>
      <p:ext uri="{BB962C8B-B14F-4D97-AF65-F5344CB8AC3E}">
        <p14:creationId xmlns:p14="http://schemas.microsoft.com/office/powerpoint/2010/main" val="4306591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28</a:t>
            </a:fld>
            <a:endParaRPr lang="ru-RU" smtClean="0"/>
          </a:p>
        </p:txBody>
      </p:sp>
    </p:spTree>
    <p:extLst>
      <p:ext uri="{BB962C8B-B14F-4D97-AF65-F5344CB8AC3E}">
        <p14:creationId xmlns:p14="http://schemas.microsoft.com/office/powerpoint/2010/main" val="41884719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29</a:t>
            </a:fld>
            <a:endParaRPr lang="ru-RU" smtClean="0"/>
          </a:p>
        </p:txBody>
      </p:sp>
    </p:spTree>
    <p:extLst>
      <p:ext uri="{BB962C8B-B14F-4D97-AF65-F5344CB8AC3E}">
        <p14:creationId xmlns:p14="http://schemas.microsoft.com/office/powerpoint/2010/main" val="17968682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30</a:t>
            </a:fld>
            <a:endParaRPr lang="ru-RU" smtClean="0"/>
          </a:p>
        </p:txBody>
      </p:sp>
    </p:spTree>
    <p:extLst>
      <p:ext uri="{BB962C8B-B14F-4D97-AF65-F5344CB8AC3E}">
        <p14:creationId xmlns:p14="http://schemas.microsoft.com/office/powerpoint/2010/main" val="23103349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31</a:t>
            </a:fld>
            <a:endParaRPr lang="ru-RU" smtClean="0"/>
          </a:p>
        </p:txBody>
      </p:sp>
    </p:spTree>
    <p:extLst>
      <p:ext uri="{BB962C8B-B14F-4D97-AF65-F5344CB8AC3E}">
        <p14:creationId xmlns:p14="http://schemas.microsoft.com/office/powerpoint/2010/main" val="25752864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32</a:t>
            </a:fld>
            <a:endParaRPr lang="ru-RU" smtClean="0"/>
          </a:p>
        </p:txBody>
      </p:sp>
    </p:spTree>
    <p:extLst>
      <p:ext uri="{BB962C8B-B14F-4D97-AF65-F5344CB8AC3E}">
        <p14:creationId xmlns:p14="http://schemas.microsoft.com/office/powerpoint/2010/main" val="49139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a:t>
            </a:fld>
            <a:endParaRPr lang="ru-RU" dirty="0" smtClean="0"/>
          </a:p>
        </p:txBody>
      </p:sp>
    </p:spTree>
    <p:extLst>
      <p:ext uri="{BB962C8B-B14F-4D97-AF65-F5344CB8AC3E}">
        <p14:creationId xmlns:p14="http://schemas.microsoft.com/office/powerpoint/2010/main" val="7513857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33</a:t>
            </a:fld>
            <a:endParaRPr lang="ru-RU" smtClean="0"/>
          </a:p>
        </p:txBody>
      </p:sp>
    </p:spTree>
    <p:extLst>
      <p:ext uri="{BB962C8B-B14F-4D97-AF65-F5344CB8AC3E}">
        <p14:creationId xmlns:p14="http://schemas.microsoft.com/office/powerpoint/2010/main" val="19612678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34</a:t>
            </a:fld>
            <a:endParaRPr lang="ru-RU" smtClean="0"/>
          </a:p>
        </p:txBody>
      </p:sp>
    </p:spTree>
    <p:extLst>
      <p:ext uri="{BB962C8B-B14F-4D97-AF65-F5344CB8AC3E}">
        <p14:creationId xmlns:p14="http://schemas.microsoft.com/office/powerpoint/2010/main" val="42894381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35</a:t>
            </a:fld>
            <a:endParaRPr lang="ru-RU" smtClean="0"/>
          </a:p>
        </p:txBody>
      </p:sp>
    </p:spTree>
    <p:extLst>
      <p:ext uri="{BB962C8B-B14F-4D97-AF65-F5344CB8AC3E}">
        <p14:creationId xmlns:p14="http://schemas.microsoft.com/office/powerpoint/2010/main" val="25752864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36</a:t>
            </a:fld>
            <a:endParaRPr lang="ru-RU" smtClean="0"/>
          </a:p>
        </p:txBody>
      </p:sp>
    </p:spTree>
    <p:extLst>
      <p:ext uri="{BB962C8B-B14F-4D97-AF65-F5344CB8AC3E}">
        <p14:creationId xmlns:p14="http://schemas.microsoft.com/office/powerpoint/2010/main" val="12740808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37</a:t>
            </a:fld>
            <a:endParaRPr lang="ru-RU" smtClean="0"/>
          </a:p>
        </p:txBody>
      </p:sp>
    </p:spTree>
    <p:extLst>
      <p:ext uri="{BB962C8B-B14F-4D97-AF65-F5344CB8AC3E}">
        <p14:creationId xmlns:p14="http://schemas.microsoft.com/office/powerpoint/2010/main" val="25752864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38</a:t>
            </a:fld>
            <a:endParaRPr lang="ru-RU" smtClean="0"/>
          </a:p>
        </p:txBody>
      </p:sp>
    </p:spTree>
    <p:extLst>
      <p:ext uri="{BB962C8B-B14F-4D97-AF65-F5344CB8AC3E}">
        <p14:creationId xmlns:p14="http://schemas.microsoft.com/office/powerpoint/2010/main" val="28770939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39</a:t>
            </a:fld>
            <a:endParaRPr lang="ru-RU" smtClean="0"/>
          </a:p>
        </p:txBody>
      </p:sp>
    </p:spTree>
    <p:extLst>
      <p:ext uri="{BB962C8B-B14F-4D97-AF65-F5344CB8AC3E}">
        <p14:creationId xmlns:p14="http://schemas.microsoft.com/office/powerpoint/2010/main" val="26859264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40</a:t>
            </a:fld>
            <a:endParaRPr lang="ru-RU" smtClean="0"/>
          </a:p>
        </p:txBody>
      </p:sp>
    </p:spTree>
    <p:extLst>
      <p:ext uri="{BB962C8B-B14F-4D97-AF65-F5344CB8AC3E}">
        <p14:creationId xmlns:p14="http://schemas.microsoft.com/office/powerpoint/2010/main" val="40890732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41</a:t>
            </a:fld>
            <a:endParaRPr lang="ru-RU" smtClean="0"/>
          </a:p>
        </p:txBody>
      </p:sp>
    </p:spTree>
    <p:extLst>
      <p:ext uri="{BB962C8B-B14F-4D97-AF65-F5344CB8AC3E}">
        <p14:creationId xmlns:p14="http://schemas.microsoft.com/office/powerpoint/2010/main" val="33103472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42</a:t>
            </a:fld>
            <a:endParaRPr lang="ru-RU" smtClean="0"/>
          </a:p>
        </p:txBody>
      </p:sp>
    </p:spTree>
    <p:extLst>
      <p:ext uri="{BB962C8B-B14F-4D97-AF65-F5344CB8AC3E}">
        <p14:creationId xmlns:p14="http://schemas.microsoft.com/office/powerpoint/2010/main" val="1163886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4</a:t>
            </a:fld>
            <a:endParaRPr lang="ru-RU" dirty="0" smtClean="0"/>
          </a:p>
        </p:txBody>
      </p:sp>
    </p:spTree>
    <p:extLst>
      <p:ext uri="{BB962C8B-B14F-4D97-AF65-F5344CB8AC3E}">
        <p14:creationId xmlns:p14="http://schemas.microsoft.com/office/powerpoint/2010/main" val="2756728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6</a:t>
            </a:fld>
            <a:endParaRPr lang="ru-RU" smtClean="0"/>
          </a:p>
        </p:txBody>
      </p:sp>
    </p:spTree>
    <p:extLst>
      <p:ext uri="{BB962C8B-B14F-4D97-AF65-F5344CB8AC3E}">
        <p14:creationId xmlns:p14="http://schemas.microsoft.com/office/powerpoint/2010/main" val="2200582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7</a:t>
            </a:fld>
            <a:endParaRPr lang="ru-RU" smtClean="0"/>
          </a:p>
        </p:txBody>
      </p:sp>
    </p:spTree>
    <p:extLst>
      <p:ext uri="{BB962C8B-B14F-4D97-AF65-F5344CB8AC3E}">
        <p14:creationId xmlns:p14="http://schemas.microsoft.com/office/powerpoint/2010/main" val="3729790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8</a:t>
            </a:fld>
            <a:endParaRPr lang="ru-RU" smtClean="0"/>
          </a:p>
        </p:txBody>
      </p:sp>
    </p:spTree>
    <p:extLst>
      <p:ext uri="{BB962C8B-B14F-4D97-AF65-F5344CB8AC3E}">
        <p14:creationId xmlns:p14="http://schemas.microsoft.com/office/powerpoint/2010/main" val="2255728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9</a:t>
            </a:fld>
            <a:endParaRPr lang="ru-RU" smtClean="0"/>
          </a:p>
        </p:txBody>
      </p:sp>
    </p:spTree>
    <p:extLst>
      <p:ext uri="{BB962C8B-B14F-4D97-AF65-F5344CB8AC3E}">
        <p14:creationId xmlns:p14="http://schemas.microsoft.com/office/powerpoint/2010/main" val="1885010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раз слайда 1"/>
          <p:cNvSpPr>
            <a:spLocks noGrp="1" noRot="1" noChangeAspect="1" noTextEdit="1"/>
          </p:cNvSpPr>
          <p:nvPr>
            <p:ph type="sldImg"/>
          </p:nvPr>
        </p:nvSpPr>
        <p:spPr bwMode="auto">
          <a:noFill/>
          <a:ln>
            <a:solidFill>
              <a:srgbClr val="000000"/>
            </a:solidFill>
            <a:miter lim="800000"/>
            <a:headEnd/>
            <a:tailEnd/>
          </a:ln>
        </p:spPr>
      </p:sp>
      <p:sp>
        <p:nvSpPr>
          <p:cNvPr id="1638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63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1512AE-8E09-4325-8C0D-5072CB80FED7}" type="slidenum">
              <a:rPr lang="ru-RU" smtClean="0"/>
              <a:pPr fontAlgn="base">
                <a:spcBef>
                  <a:spcPct val="0"/>
                </a:spcBef>
                <a:spcAft>
                  <a:spcPct val="0"/>
                </a:spcAft>
                <a:defRPr/>
              </a:pPr>
              <a:t>10</a:t>
            </a:fld>
            <a:endParaRPr lang="ru-RU" smtClean="0"/>
          </a:p>
        </p:txBody>
      </p:sp>
    </p:spTree>
    <p:extLst>
      <p:ext uri="{BB962C8B-B14F-4D97-AF65-F5344CB8AC3E}">
        <p14:creationId xmlns:p14="http://schemas.microsoft.com/office/powerpoint/2010/main" val="3657261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B85FE64-85C9-47F3-9589-AD465AC92174}" type="datetimeFigureOut">
              <a:rPr lang="ru-RU" smtClean="0"/>
              <a:pPr/>
              <a:t>28.10.2016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9C3C07-52E8-4B0F-8D3B-20337C985F2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85FE64-85C9-47F3-9589-AD465AC92174}" type="datetimeFigureOut">
              <a:rPr lang="ru-RU" smtClean="0"/>
              <a:pPr/>
              <a:t>28.10.2016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C3C07-52E8-4B0F-8D3B-20337C985F2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hyperlink" Target="consultantplus://offline/ref=C7E8E9138D5CFFCAD81E56E3C9500B91D634117DB472B1A534C434A260y731I"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ege.edu.ru/ru/main/blanks/" TargetMode="External"/><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hyperlink" Target="consultantplus://offline/ref=40DCD611032706BCD6B5F85D550BFA920FD9FC9610CAD7BBEA981C1CF20BBD8CA6656B7CEABE4C3FE6p6J"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consultantplus://offline/ref=B6A3FB1BE800EC421C6DB72E66598585AFF0B8C5BEAC42B703790AA91F872818F8577C43075231CEWFQEJ"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hyperlink" Target="http://fipi.ru/ege-i-gve-11/itogovoe-sochinenie"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 Id="rId6" Type="http://schemas.openxmlformats.org/officeDocument/2006/relationships/hyperlink" Target="http://www.fipi.ru/ege-i-gve-11/gve-11" TargetMode="External"/><Relationship Id="rId5" Type="http://schemas.openxmlformats.org/officeDocument/2006/relationships/hyperlink" Target="http://www.fipi.ru/content/otkrytyy-bank-zadaniy-ege" TargetMode="External"/><Relationship Id="rId4" Type="http://schemas.openxmlformats.org/officeDocument/2006/relationships/hyperlink" Target="http://fipi.ru/ege-i-gve-11"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704414" y="153565"/>
            <a:ext cx="72866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solidFill>
                  <a:schemeClr val="tx2">
                    <a:lumMod val="50000"/>
                  </a:schemeClr>
                </a:solidFill>
                <a:latin typeface="Arial Black" pitchFamily="34" charset="0"/>
              </a:rPr>
              <a:t>Администрация городского округа Сухой Лог</a:t>
            </a:r>
            <a:br>
              <a:rPr lang="ru-RU" sz="1800" b="1" dirty="0" smtClean="0">
                <a:solidFill>
                  <a:schemeClr val="tx2">
                    <a:lumMod val="50000"/>
                  </a:schemeClr>
                </a:solidFill>
                <a:latin typeface="Arial Black" pitchFamily="34" charset="0"/>
              </a:rPr>
            </a:br>
            <a:r>
              <a:rPr lang="ru-RU" sz="1800" b="1" dirty="0" smtClean="0">
                <a:solidFill>
                  <a:schemeClr val="tx2">
                    <a:lumMod val="50000"/>
                  </a:schemeClr>
                </a:solidFill>
                <a:latin typeface="Arial Black" pitchFamily="34" charset="0"/>
              </a:rPr>
              <a:t>Управление образования Администрации городского округа Сухой Лог</a:t>
            </a:r>
            <a:r>
              <a:rPr lang="ru-RU" sz="2000" b="1" dirty="0" smtClean="0"/>
              <a:t/>
            </a:r>
            <a:br>
              <a:rPr lang="ru-RU" sz="2000" b="1" dirty="0" smtClean="0"/>
            </a:br>
            <a:r>
              <a:rPr lang="ru-RU" sz="2400" dirty="0" smtClean="0"/>
              <a:t/>
            </a:r>
            <a:br>
              <a:rPr lang="ru-RU" sz="2400" dirty="0" smtClean="0"/>
            </a:br>
            <a:endParaRPr lang="ru-RU" sz="2400"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9" name="Picture 6" descr="̍傎眝˸⸸퐰紴̍嫰̍"/>
          <p:cNvPicPr>
            <a:picLocks noChangeAspect="1" noChangeArrowheads="1"/>
          </p:cNvPicPr>
          <p:nvPr/>
        </p:nvPicPr>
        <p:blipFill>
          <a:blip r:embed="rId3" cstate="print"/>
          <a:srcRect/>
          <a:stretch>
            <a:fillRect/>
          </a:stretch>
        </p:blipFill>
        <p:spPr>
          <a:xfrm>
            <a:off x="214309" y="105216"/>
            <a:ext cx="1000132" cy="12520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Номер слайда 7"/>
          <p:cNvSpPr>
            <a:spLocks noGrp="1"/>
          </p:cNvSpPr>
          <p:nvPr>
            <p:ph type="sldNum" sz="quarter" idx="12"/>
          </p:nvPr>
        </p:nvSpPr>
        <p:spPr/>
        <p:txBody>
          <a:bodyPr/>
          <a:lstStyle/>
          <a:p>
            <a:fld id="{725C68B6-61C2-468F-89AB-4B9F7531AA68}" type="slidenum">
              <a:rPr lang="ru-RU" smtClean="0"/>
              <a:pPr/>
              <a:t>1</a:t>
            </a:fld>
            <a:endParaRPr lang="ru-RU"/>
          </a:p>
        </p:txBody>
      </p:sp>
      <p:sp>
        <p:nvSpPr>
          <p:cNvPr id="14" name="TextBox 13"/>
          <p:cNvSpPr txBox="1"/>
          <p:nvPr/>
        </p:nvSpPr>
        <p:spPr>
          <a:xfrm>
            <a:off x="1463880" y="5439049"/>
            <a:ext cx="7527210" cy="1015663"/>
          </a:xfrm>
          <a:prstGeom prst="rect">
            <a:avLst/>
          </a:prstGeom>
          <a:noFill/>
        </p:spPr>
        <p:txBody>
          <a:bodyPr wrap="square" rtlCol="0">
            <a:spAutoFit/>
          </a:bodyPr>
          <a:lstStyle/>
          <a:p>
            <a:pPr algn="r"/>
            <a:r>
              <a:rPr lang="ru-RU" sz="2000" b="1" dirty="0" smtClean="0">
                <a:solidFill>
                  <a:schemeClr val="accent6">
                    <a:lumMod val="50000"/>
                  </a:schemeClr>
                </a:solidFill>
              </a:rPr>
              <a:t>Начальник Управления образования </a:t>
            </a:r>
          </a:p>
          <a:p>
            <a:pPr algn="r"/>
            <a:r>
              <a:rPr lang="ru-RU" sz="2000" b="1" dirty="0" smtClean="0">
                <a:solidFill>
                  <a:schemeClr val="accent6">
                    <a:lumMod val="50000"/>
                  </a:schemeClr>
                </a:solidFill>
              </a:rPr>
              <a:t>Администрации городского округа Сухой Лог </a:t>
            </a:r>
          </a:p>
          <a:p>
            <a:pPr algn="r"/>
            <a:r>
              <a:rPr lang="ru-RU" sz="2000" b="1" dirty="0" smtClean="0">
                <a:solidFill>
                  <a:schemeClr val="accent6">
                    <a:lumMod val="50000"/>
                  </a:schemeClr>
                </a:solidFill>
              </a:rPr>
              <a:t>Юлия Сергеевна Берсенева </a:t>
            </a:r>
            <a:endParaRPr lang="ru-RU" sz="2000" b="1" dirty="0">
              <a:solidFill>
                <a:schemeClr val="accent6">
                  <a:lumMod val="50000"/>
                </a:schemeClr>
              </a:solidFill>
            </a:endParaRPr>
          </a:p>
        </p:txBody>
      </p:sp>
      <p:pic>
        <p:nvPicPr>
          <p:cNvPr id="10" name="Рисунок 9" descr="http://img-fotki.yandex.ru/get/5812/119528728.cc8/0_a1349_73cd9ad2_XL.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4309" y="2113396"/>
            <a:ext cx="2053435" cy="2035684"/>
          </a:xfrm>
          <a:prstGeom prst="rect">
            <a:avLst/>
          </a:prstGeom>
          <a:noFill/>
          <a:ln>
            <a:noFill/>
          </a:ln>
        </p:spPr>
      </p:pic>
      <p:sp>
        <p:nvSpPr>
          <p:cNvPr id="2" name="Прямоугольник 1"/>
          <p:cNvSpPr/>
          <p:nvPr/>
        </p:nvSpPr>
        <p:spPr>
          <a:xfrm>
            <a:off x="214309" y="2113397"/>
            <a:ext cx="8731923" cy="3262432"/>
          </a:xfrm>
          <a:prstGeom prst="rect">
            <a:avLst/>
          </a:prstGeom>
        </p:spPr>
        <p:txBody>
          <a:bodyPr wrap="square">
            <a:spAutoFit/>
          </a:bodyPr>
          <a:lstStyle/>
          <a:p>
            <a:pPr lvl="0" indent="449263" algn="r" eaLnBrk="0" fontAlgn="base" hangingPunct="0">
              <a:spcBef>
                <a:spcPct val="0"/>
              </a:spcBef>
              <a:spcAft>
                <a:spcPct val="0"/>
              </a:spcAft>
            </a:pPr>
            <a:r>
              <a:rPr lang="ru-RU" sz="1000" b="1" dirty="0" smtClean="0">
                <a:solidFill>
                  <a:schemeClr val="accent6">
                    <a:lumMod val="50000"/>
                  </a:schemeClr>
                </a:solidFill>
                <a:latin typeface="Arial Black" pitchFamily="34" charset="0"/>
              </a:rPr>
              <a:t>Сентябрь 2016</a:t>
            </a:r>
            <a:endParaRPr lang="ru-RU" sz="1050" b="1" dirty="0">
              <a:solidFill>
                <a:schemeClr val="accent6">
                  <a:lumMod val="50000"/>
                </a:schemeClr>
              </a:solidFill>
              <a:latin typeface="Arial Black" pitchFamily="34" charset="0"/>
            </a:endParaRPr>
          </a:p>
          <a:p>
            <a:pPr algn="ctr"/>
            <a:r>
              <a:rPr lang="ru-RU" b="1" dirty="0"/>
              <a:t>		</a:t>
            </a:r>
            <a:r>
              <a:rPr lang="ru-RU" b="1" dirty="0" smtClean="0"/>
              <a:t>        </a:t>
            </a:r>
            <a:r>
              <a:rPr lang="ru-RU" sz="2800" b="1" dirty="0" smtClean="0">
                <a:latin typeface="Arial Black" panose="020B0A04020102020204" pitchFamily="34" charset="0"/>
              </a:rPr>
              <a:t>Муниципальное </a:t>
            </a:r>
          </a:p>
          <a:p>
            <a:pPr algn="ctr"/>
            <a:r>
              <a:rPr lang="ru-RU" sz="2800" b="1" dirty="0">
                <a:latin typeface="Arial Black" panose="020B0A04020102020204" pitchFamily="34" charset="0"/>
              </a:rPr>
              <a:t> </a:t>
            </a:r>
            <a:r>
              <a:rPr lang="ru-RU" sz="2800" b="1" dirty="0" smtClean="0">
                <a:latin typeface="Arial Black" panose="020B0A04020102020204" pitchFamily="34" charset="0"/>
              </a:rPr>
              <a:t>              родительское </a:t>
            </a:r>
            <a:r>
              <a:rPr lang="ru-RU" sz="2800" b="1" dirty="0">
                <a:latin typeface="Arial Black" panose="020B0A04020102020204" pitchFamily="34" charset="0"/>
              </a:rPr>
              <a:t>собрание </a:t>
            </a:r>
            <a:endParaRPr lang="ru-RU" sz="2800" b="1" dirty="0" smtClean="0">
              <a:latin typeface="Arial Black" panose="020B0A04020102020204" pitchFamily="34" charset="0"/>
            </a:endParaRPr>
          </a:p>
          <a:p>
            <a:pPr algn="ctr"/>
            <a:endParaRPr lang="ru-RU" sz="2800" b="1" dirty="0" smtClean="0">
              <a:latin typeface="Arial Black" panose="020B0A04020102020204" pitchFamily="34" charset="0"/>
            </a:endParaRPr>
          </a:p>
          <a:p>
            <a:pPr algn="just"/>
            <a:r>
              <a:rPr lang="ru-RU" sz="2800" b="1" dirty="0">
                <a:latin typeface="Arial Black" panose="020B0A04020102020204" pitchFamily="34" charset="0"/>
              </a:rPr>
              <a:t>	</a:t>
            </a:r>
            <a:r>
              <a:rPr lang="ru-RU" sz="2800" b="1" dirty="0">
                <a:solidFill>
                  <a:schemeClr val="tx2">
                    <a:lumMod val="50000"/>
                  </a:schemeClr>
                </a:solidFill>
                <a:latin typeface="Arial Black" panose="020B0A04020102020204" pitchFamily="34" charset="0"/>
              </a:rPr>
              <a:t>«Особенности проведения государственной итоговой аттестации учащихся </a:t>
            </a:r>
            <a:r>
              <a:rPr lang="ru-RU" sz="2800" b="1" dirty="0" smtClean="0">
                <a:solidFill>
                  <a:schemeClr val="tx2">
                    <a:lumMod val="50000"/>
                  </a:schemeClr>
                </a:solidFill>
                <a:latin typeface="Arial Black" panose="020B0A04020102020204" pitchFamily="34" charset="0"/>
              </a:rPr>
              <a:t>11 (12) </a:t>
            </a:r>
            <a:r>
              <a:rPr lang="ru-RU" sz="2800" b="1" dirty="0">
                <a:solidFill>
                  <a:schemeClr val="tx2">
                    <a:lumMod val="50000"/>
                  </a:schemeClr>
                </a:solidFill>
                <a:latin typeface="Arial Black" panose="020B0A04020102020204" pitchFamily="34" charset="0"/>
              </a:rPr>
              <a:t>классов в </a:t>
            </a:r>
            <a:r>
              <a:rPr lang="ru-RU" sz="2800" b="1" dirty="0" smtClean="0">
                <a:solidFill>
                  <a:schemeClr val="tx2">
                    <a:lumMod val="50000"/>
                  </a:schemeClr>
                </a:solidFill>
                <a:latin typeface="Arial Black" panose="020B0A04020102020204" pitchFamily="34" charset="0"/>
              </a:rPr>
              <a:t>2016-2017 </a:t>
            </a:r>
            <a:r>
              <a:rPr lang="ru-RU" sz="2800" b="1" dirty="0">
                <a:solidFill>
                  <a:schemeClr val="tx2">
                    <a:lumMod val="50000"/>
                  </a:schemeClr>
                </a:solidFill>
                <a:latin typeface="Arial Black" panose="020B0A04020102020204" pitchFamily="34" charset="0"/>
              </a:rPr>
              <a:t>учебном году»</a:t>
            </a:r>
            <a:endParaRPr lang="ru-RU" sz="2800" dirty="0">
              <a:solidFill>
                <a:schemeClr val="tx2">
                  <a:lumMod val="50000"/>
                </a:schemeClr>
              </a:solidFill>
              <a:latin typeface="Arial Black" panose="020B0A04020102020204" pitchFamily="34" charset="0"/>
            </a:endParaRPr>
          </a:p>
        </p:txBody>
      </p:sp>
    </p:spTree>
    <p:extLst>
      <p:ext uri="{BB962C8B-B14F-4D97-AF65-F5344CB8AC3E}">
        <p14:creationId xmlns:p14="http://schemas.microsoft.com/office/powerpoint/2010/main" val="32632208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00067" y="219575"/>
            <a:ext cx="791877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
            </a:r>
            <a:br>
              <a:rPr lang="ru-RU" sz="3600" b="1" dirty="0" smtClean="0">
                <a:solidFill>
                  <a:schemeClr val="tx2">
                    <a:lumMod val="50000"/>
                  </a:schemeClr>
                </a:solidFill>
                <a:latin typeface="Arial Black" pitchFamily="34" charset="0"/>
              </a:rPr>
            </a:br>
            <a:r>
              <a:rPr lang="ru-RU" sz="3600" b="1" dirty="0" smtClean="0">
                <a:solidFill>
                  <a:schemeClr val="tx2">
                    <a:lumMod val="50000"/>
                  </a:schemeClr>
                </a:solidFill>
                <a:latin typeface="Arial Black" pitchFamily="34" charset="0"/>
              </a:rPr>
              <a:t>В 2017 году: </a:t>
            </a:r>
            <a:br>
              <a:rPr lang="ru-RU" sz="3600" b="1" dirty="0" smtClean="0">
                <a:solidFill>
                  <a:schemeClr val="tx2">
                    <a:lumMod val="50000"/>
                  </a:schemeClr>
                </a:solidFill>
                <a:latin typeface="Arial Black" pitchFamily="34" charset="0"/>
              </a:rPr>
            </a:b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10</a:t>
            </a:fld>
            <a:endParaRPr lang="ru-RU"/>
          </a:p>
        </p:txBody>
      </p:sp>
      <p:sp>
        <p:nvSpPr>
          <p:cNvPr id="35841" name="Rectangle 1"/>
          <p:cNvSpPr>
            <a:spLocks noChangeArrowheads="1"/>
          </p:cNvSpPr>
          <p:nvPr/>
        </p:nvSpPr>
        <p:spPr bwMode="auto">
          <a:xfrm>
            <a:off x="142844" y="1892142"/>
            <a:ext cx="882164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sz="2000" b="1" dirty="0">
                <a:latin typeface="Arial" pitchFamily="34" charset="0"/>
                <a:cs typeface="Arial" pitchFamily="34" charset="0"/>
              </a:rPr>
              <a:t>	</a:t>
            </a:r>
            <a:r>
              <a:rPr lang="ru-RU" sz="3500" b="1" dirty="0" smtClean="0">
                <a:latin typeface="Arial Black" panose="020B0A04020102020204" pitchFamily="34" charset="0"/>
                <a:cs typeface="Arial" pitchFamily="34" charset="0"/>
              </a:rPr>
              <a:t>д</a:t>
            </a:r>
            <a:r>
              <a:rPr lang="ru-RU" sz="3500" dirty="0" smtClean="0">
                <a:latin typeface="Arial Black" panose="020B0A04020102020204" pitchFamily="34" charset="0"/>
              </a:rPr>
              <a:t>ля </a:t>
            </a:r>
            <a:r>
              <a:rPr lang="ru-RU" sz="3500" dirty="0">
                <a:latin typeface="Arial Black" panose="020B0A04020102020204" pitchFamily="34" charset="0"/>
              </a:rPr>
              <a:t>получения аттестата выпускники текущего года сдают обязательные предметы — русский язык и математику. </a:t>
            </a:r>
            <a:r>
              <a:rPr lang="ru-RU" sz="3500" dirty="0" smtClean="0">
                <a:latin typeface="Arial Black" panose="020B0A04020102020204" pitchFamily="34" charset="0"/>
              </a:rPr>
              <a:t>	</a:t>
            </a:r>
            <a:r>
              <a:rPr lang="ru-RU" sz="3600" dirty="0">
                <a:latin typeface="Arial Black" panose="020B0A04020102020204" pitchFamily="34" charset="0"/>
              </a:rPr>
              <a:t>Экзамены по другим учебным </a:t>
            </a:r>
            <a:r>
              <a:rPr lang="ru-RU" sz="3600" dirty="0" smtClean="0">
                <a:latin typeface="Arial Black" panose="020B0A04020102020204" pitchFamily="34" charset="0"/>
              </a:rPr>
              <a:t>предметам обучающиеся </a:t>
            </a:r>
            <a:r>
              <a:rPr lang="ru-RU" sz="3600" dirty="0">
                <a:latin typeface="Arial Black" panose="020B0A04020102020204" pitchFamily="34" charset="0"/>
              </a:rPr>
              <a:t>сдают на добровольной основе по своему </a:t>
            </a:r>
            <a:r>
              <a:rPr lang="ru-RU" sz="3600" dirty="0" smtClean="0">
                <a:latin typeface="Arial Black" panose="020B0A04020102020204" pitchFamily="34" charset="0"/>
              </a:rPr>
              <a:t>выбору</a:t>
            </a:r>
            <a:r>
              <a:rPr lang="ru-RU" sz="3500" dirty="0" smtClean="0">
                <a:latin typeface="Arial Black" panose="020B0A04020102020204" pitchFamily="34" charset="0"/>
              </a:rPr>
              <a:t>.</a:t>
            </a:r>
            <a:endParaRPr lang="ru-RU" sz="3500" dirty="0">
              <a:latin typeface="Arial Black" panose="020B0A04020102020204" pitchFamily="34" charset="0"/>
            </a:endParaRP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4019018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85852" y="291743"/>
            <a:ext cx="771530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3200" b="1" dirty="0" smtClean="0">
                <a:solidFill>
                  <a:schemeClr val="tx2">
                    <a:lumMod val="75000"/>
                  </a:schemeClr>
                </a:solidFill>
                <a:latin typeface="Arial Black" pitchFamily="34" charset="0"/>
              </a:rPr>
              <a:t>Допускаются к ЕГЭ у</a:t>
            </a:r>
            <a:r>
              <a:rPr lang="ru-RU" sz="3200" dirty="0" smtClean="0">
                <a:solidFill>
                  <a:schemeClr val="tx2">
                    <a:lumMod val="75000"/>
                  </a:schemeClr>
                </a:solidFill>
                <a:latin typeface="Arial Black" panose="020B0A04020102020204" pitchFamily="34" charset="0"/>
              </a:rPr>
              <a:t>чащиеся: </a:t>
            </a:r>
            <a:r>
              <a:rPr lang="ru-RU" dirty="0" smtClean="0"/>
              <a:t/>
            </a:r>
            <a:br>
              <a:rPr lang="ru-RU" dirty="0" smtClean="0"/>
            </a:br>
            <a:endParaRPr lang="ru-RU"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11</a:t>
            </a:fld>
            <a:endParaRPr lang="ru-RU"/>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251520" y="2000273"/>
            <a:ext cx="8892480" cy="5293757"/>
          </a:xfrm>
          <a:prstGeom prst="rect">
            <a:avLst/>
          </a:prstGeom>
        </p:spPr>
        <p:txBody>
          <a:bodyPr wrap="square">
            <a:spAutoFit/>
          </a:bodyPr>
          <a:lstStyle/>
          <a:p>
            <a:pPr algn="just"/>
            <a:r>
              <a:rPr lang="ru-RU" sz="2000" dirty="0" smtClean="0">
                <a:latin typeface="Arial Black" panose="020B0A04020102020204" pitchFamily="34" charset="0"/>
              </a:rPr>
              <a:t>	К </a:t>
            </a:r>
            <a:r>
              <a:rPr lang="ru-RU" sz="2000" dirty="0">
                <a:latin typeface="Arial Black" panose="020B0A04020102020204" pitchFamily="34" charset="0"/>
              </a:rPr>
              <a:t>ГИА допускаются обучающиеся, не имеющие академической задолженности, в том числе за итоговое сочинение (изложение), и в полном объеме выполнившие учебный план или индивидуальный учебный план (имеющие годовые отметки по всем учебным предметам учебного плана за каждый год обучения по образовательной программе среднего общего образования не ниже удовлетворительных).</a:t>
            </a:r>
          </a:p>
          <a:p>
            <a:pPr algn="just"/>
            <a:r>
              <a:rPr lang="ru-RU" sz="2000" dirty="0" smtClean="0">
                <a:latin typeface="Arial Black" panose="020B0A04020102020204" pitchFamily="34" charset="0"/>
              </a:rPr>
              <a:t>	К </a:t>
            </a:r>
            <a:r>
              <a:rPr lang="ru-RU" sz="2000" dirty="0">
                <a:latin typeface="Arial Black" panose="020B0A04020102020204" pitchFamily="34" charset="0"/>
              </a:rPr>
              <a:t>ГИА по учебным предметам, освоение которых завершилось ранее, допускаются обучающиеся X - XI (XII) классов, имеющие годовые отметки не ниже удовлетворительных по всем учебным предметам учебного плана за предпоследний год обучения.</a:t>
            </a:r>
          </a:p>
          <a:p>
            <a:pPr indent="342900" algn="just"/>
            <a:r>
              <a:rPr lang="ru-RU" dirty="0" smtClean="0">
                <a:latin typeface="Arial Black" pitchFamily="34" charset="0"/>
              </a:rPr>
              <a:t>	РЕШЕНИЕ </a:t>
            </a:r>
            <a:r>
              <a:rPr lang="ru-RU" dirty="0">
                <a:latin typeface="Arial Black" pitchFamily="34" charset="0"/>
              </a:rPr>
              <a:t>О ДОПУСКЕ принимается педагогическим советом школы и оформляется приказом не позднее </a:t>
            </a:r>
            <a:r>
              <a:rPr lang="ru-RU" dirty="0" smtClean="0">
                <a:latin typeface="Arial Black" pitchFamily="34" charset="0"/>
              </a:rPr>
              <a:t>23 </a:t>
            </a:r>
            <a:r>
              <a:rPr lang="ru-RU" dirty="0">
                <a:latin typeface="Arial Black" pitchFamily="34" charset="0"/>
              </a:rPr>
              <a:t>мая </a:t>
            </a:r>
            <a:r>
              <a:rPr lang="ru-RU" dirty="0" smtClean="0">
                <a:latin typeface="Arial Black" pitchFamily="34" charset="0"/>
              </a:rPr>
              <a:t>2017 года. </a:t>
            </a:r>
            <a:endParaRPr lang="ru-RU" dirty="0">
              <a:latin typeface="Arial Black" pitchFamily="34" charset="0"/>
            </a:endParaRPr>
          </a:p>
          <a:p>
            <a:pPr indent="342900" algn="just">
              <a:spcAft>
                <a:spcPts val="0"/>
              </a:spcAft>
            </a:pPr>
            <a:endParaRPr lang="ru-RU" sz="2400" dirty="0">
              <a:effectLst/>
              <a:latin typeface="Arial Black" panose="020B0A04020102020204" pitchFamily="34" charset="0"/>
              <a:ea typeface="Times New Roman" panose="02020603050405020304" pitchFamily="18" charset="0"/>
            </a:endParaRPr>
          </a:p>
        </p:txBody>
      </p:sp>
    </p:spTree>
    <p:extLst>
      <p:ext uri="{BB962C8B-B14F-4D97-AF65-F5344CB8AC3E}">
        <p14:creationId xmlns:p14="http://schemas.microsoft.com/office/powerpoint/2010/main" val="36140774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85852" y="291743"/>
            <a:ext cx="771530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3200" b="1" dirty="0" smtClean="0">
                <a:latin typeface="Arial Black" panose="020B0A04020102020204" pitchFamily="34" charset="0"/>
              </a:rPr>
              <a:t>Условие допуска учащихся </a:t>
            </a:r>
            <a:r>
              <a:rPr lang="ru-RU" sz="3200" b="1" dirty="0" smtClean="0">
                <a:solidFill>
                  <a:schemeClr val="tx2">
                    <a:lumMod val="75000"/>
                  </a:schemeClr>
                </a:solidFill>
                <a:latin typeface="Arial Black" pitchFamily="34" charset="0"/>
              </a:rPr>
              <a:t> к ЕГЭ</a:t>
            </a:r>
            <a:r>
              <a:rPr lang="ru-RU" sz="3200" dirty="0" smtClean="0">
                <a:solidFill>
                  <a:schemeClr val="tx2">
                    <a:lumMod val="75000"/>
                  </a:schemeClr>
                </a:solidFill>
                <a:latin typeface="Arial Black" panose="020B0A04020102020204" pitchFamily="34" charset="0"/>
              </a:rPr>
              <a:t>: </a:t>
            </a:r>
            <a:r>
              <a:rPr lang="ru-RU" sz="3200" dirty="0" smtClean="0">
                <a:latin typeface="Arial Black" panose="020B0A04020102020204" pitchFamily="34" charset="0"/>
              </a:rPr>
              <a:t/>
            </a:r>
            <a:br>
              <a:rPr lang="ru-RU" sz="3200" dirty="0" smtClean="0">
                <a:latin typeface="Arial Black" panose="020B0A04020102020204" pitchFamily="34" charset="0"/>
              </a:rPr>
            </a:br>
            <a:endParaRPr lang="ru-RU" sz="3200" b="1" dirty="0">
              <a:latin typeface="Arial Black" panose="020B0A04020102020204"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12</a:t>
            </a:fld>
            <a:endParaRPr lang="ru-RU"/>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251520" y="2000273"/>
            <a:ext cx="8892480" cy="4893647"/>
          </a:xfrm>
          <a:prstGeom prst="rect">
            <a:avLst/>
          </a:prstGeom>
        </p:spPr>
        <p:txBody>
          <a:bodyPr wrap="square">
            <a:spAutoFit/>
          </a:bodyPr>
          <a:lstStyle/>
          <a:p>
            <a:pPr algn="just"/>
            <a:r>
              <a:rPr lang="ru-RU" sz="2000" dirty="0" smtClean="0">
                <a:latin typeface="Arial Black" panose="020B0A04020102020204" pitchFamily="34" charset="0"/>
              </a:rPr>
              <a:t>	</a:t>
            </a:r>
            <a:r>
              <a:rPr lang="ru-RU" sz="2400" dirty="0"/>
              <a:t> </a:t>
            </a:r>
            <a:r>
              <a:rPr lang="ru-RU" dirty="0">
                <a:latin typeface="Arial Black" panose="020B0A04020102020204" pitchFamily="34" charset="0"/>
                <a:hlinkClick r:id="rId4"/>
              </a:rPr>
              <a:t>Итоговое сочинение (изложение) как условие допуска к ГИА проводится для обучающихся XI (XII) классов в первую среду декабря последнего года обучения по темам (текстам), сформированным по часовым поясам Федеральной службой по надзору в сфере образования и </a:t>
            </a:r>
            <a:r>
              <a:rPr lang="ru-RU" dirty="0" smtClean="0">
                <a:latin typeface="Arial Black" panose="020B0A04020102020204" pitchFamily="34" charset="0"/>
                <a:hlinkClick r:id="rId4"/>
              </a:rPr>
              <a:t>науки.</a:t>
            </a:r>
            <a:endParaRPr lang="ru-RU" dirty="0">
              <a:latin typeface="Arial Black" panose="020B0A04020102020204" pitchFamily="34" charset="0"/>
              <a:hlinkClick r:id="rId4"/>
            </a:endParaRPr>
          </a:p>
          <a:p>
            <a:endParaRPr lang="ru-RU" sz="800" dirty="0" smtClean="0">
              <a:latin typeface="Arial Black" panose="020B0A04020102020204" pitchFamily="34" charset="0"/>
            </a:endParaRPr>
          </a:p>
          <a:p>
            <a:pPr algn="just"/>
            <a:r>
              <a:rPr lang="ru-RU" dirty="0">
                <a:latin typeface="Arial Black" panose="020B0A04020102020204" pitchFamily="34" charset="0"/>
              </a:rPr>
              <a:t>	</a:t>
            </a:r>
            <a:r>
              <a:rPr lang="ru-RU" dirty="0" smtClean="0">
                <a:latin typeface="Arial Black" panose="020B0A04020102020204" pitchFamily="34" charset="0"/>
              </a:rPr>
              <a:t>Совет </a:t>
            </a:r>
            <a:r>
              <a:rPr lang="ru-RU" dirty="0">
                <a:latin typeface="Arial Black" panose="020B0A04020102020204" pitchFamily="34" charset="0"/>
              </a:rPr>
              <a:t>по вопросам проведения итогового сочинения в выпускных классах под председательством Н.Д. Солженицыной, президента Русского общественного фонда Александра Солженицына, разработал и утвердил следующие </a:t>
            </a:r>
            <a:r>
              <a:rPr lang="ru-RU" b="1" dirty="0">
                <a:latin typeface="Arial Black" panose="020B0A04020102020204" pitchFamily="34" charset="0"/>
              </a:rPr>
              <a:t>открытые тематические направления для итогового сочинения 2016/17 учебного года</a:t>
            </a:r>
            <a:r>
              <a:rPr lang="ru-RU" dirty="0">
                <a:latin typeface="Arial Black" panose="020B0A04020102020204" pitchFamily="34" charset="0"/>
              </a:rPr>
              <a:t> (протокол от 05.07.2016 г.):</a:t>
            </a:r>
          </a:p>
          <a:p>
            <a:pPr algn="ctr"/>
            <a:r>
              <a:rPr lang="ru-RU" b="1" dirty="0">
                <a:latin typeface="Arial Black" panose="020B0A04020102020204" pitchFamily="34" charset="0"/>
              </a:rPr>
              <a:t>«Разум и чувство»,</a:t>
            </a:r>
            <a:endParaRPr lang="ru-RU" dirty="0">
              <a:latin typeface="Arial Black" panose="020B0A04020102020204" pitchFamily="34" charset="0"/>
            </a:endParaRPr>
          </a:p>
          <a:p>
            <a:pPr algn="ctr"/>
            <a:r>
              <a:rPr lang="ru-RU" b="1" dirty="0">
                <a:latin typeface="Arial Black" panose="020B0A04020102020204" pitchFamily="34" charset="0"/>
              </a:rPr>
              <a:t>«Честь и бесчестие»,</a:t>
            </a:r>
            <a:endParaRPr lang="ru-RU" dirty="0">
              <a:latin typeface="Arial Black" panose="020B0A04020102020204" pitchFamily="34" charset="0"/>
            </a:endParaRPr>
          </a:p>
          <a:p>
            <a:pPr algn="ctr"/>
            <a:r>
              <a:rPr lang="ru-RU" b="1" dirty="0">
                <a:latin typeface="Arial Black" panose="020B0A04020102020204" pitchFamily="34" charset="0"/>
              </a:rPr>
              <a:t>«Победа и поражение»,</a:t>
            </a:r>
            <a:endParaRPr lang="ru-RU" dirty="0">
              <a:latin typeface="Arial Black" panose="020B0A04020102020204" pitchFamily="34" charset="0"/>
            </a:endParaRPr>
          </a:p>
          <a:p>
            <a:pPr algn="ctr"/>
            <a:r>
              <a:rPr lang="ru-RU" b="1" dirty="0">
                <a:latin typeface="Arial Black" panose="020B0A04020102020204" pitchFamily="34" charset="0"/>
              </a:rPr>
              <a:t>«Опыт и ошибки»,</a:t>
            </a:r>
            <a:endParaRPr lang="ru-RU" dirty="0">
              <a:latin typeface="Arial Black" panose="020B0A04020102020204" pitchFamily="34" charset="0"/>
            </a:endParaRPr>
          </a:p>
          <a:p>
            <a:pPr algn="ctr"/>
            <a:r>
              <a:rPr lang="ru-RU" b="1" dirty="0">
                <a:latin typeface="Arial Black" panose="020B0A04020102020204" pitchFamily="34" charset="0"/>
              </a:rPr>
              <a:t>«Дружба и вражда</a:t>
            </a:r>
            <a:r>
              <a:rPr lang="ru-RU" b="1" dirty="0" smtClean="0">
                <a:latin typeface="Arial Black" panose="020B0A04020102020204" pitchFamily="34" charset="0"/>
              </a:rPr>
              <a:t>».</a:t>
            </a:r>
            <a:endParaRPr lang="ru-RU" dirty="0">
              <a:latin typeface="Arial Black" panose="020B0A04020102020204" pitchFamily="34" charset="0"/>
            </a:endParaRPr>
          </a:p>
        </p:txBody>
      </p:sp>
    </p:spTree>
    <p:extLst>
      <p:ext uri="{BB962C8B-B14F-4D97-AF65-F5344CB8AC3E}">
        <p14:creationId xmlns:p14="http://schemas.microsoft.com/office/powerpoint/2010/main" val="1549263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85852" y="291743"/>
            <a:ext cx="771530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2400" b="1" dirty="0" smtClean="0">
                <a:latin typeface="Arial Black" panose="020B0A04020102020204" pitchFamily="34" charset="0"/>
              </a:rPr>
              <a:t>Даты проведения итогового сочинения (изложения) в 2016-2017 учебном году</a:t>
            </a:r>
            <a:r>
              <a:rPr lang="ru-RU" sz="2400" dirty="0" smtClean="0">
                <a:solidFill>
                  <a:schemeClr val="tx2">
                    <a:lumMod val="75000"/>
                  </a:schemeClr>
                </a:solidFill>
                <a:latin typeface="Arial Black" panose="020B0A04020102020204" pitchFamily="34" charset="0"/>
              </a:rPr>
              <a:t>: </a:t>
            </a:r>
            <a:r>
              <a:rPr lang="ru-RU" sz="2400" dirty="0" smtClean="0">
                <a:latin typeface="Arial Black" panose="020B0A04020102020204" pitchFamily="34" charset="0"/>
              </a:rPr>
              <a:t/>
            </a:r>
            <a:br>
              <a:rPr lang="ru-RU" sz="2400" dirty="0" smtClean="0">
                <a:latin typeface="Arial Black" panose="020B0A04020102020204" pitchFamily="34" charset="0"/>
              </a:rPr>
            </a:br>
            <a:endParaRPr lang="ru-RU" sz="2400" b="1" dirty="0">
              <a:latin typeface="Arial Black" panose="020B0A04020102020204"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13</a:t>
            </a:fld>
            <a:endParaRPr lang="ru-RU"/>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251520" y="2000273"/>
            <a:ext cx="8892480" cy="3677930"/>
          </a:xfrm>
          <a:prstGeom prst="rect">
            <a:avLst/>
          </a:prstGeom>
        </p:spPr>
        <p:txBody>
          <a:bodyPr wrap="square">
            <a:spAutoFit/>
          </a:bodyPr>
          <a:lstStyle/>
          <a:p>
            <a:pPr algn="ctr"/>
            <a:r>
              <a:rPr lang="ru-RU" sz="2000" dirty="0" smtClean="0">
                <a:latin typeface="Arial Black" panose="020B0A04020102020204" pitchFamily="34" charset="0"/>
              </a:rPr>
              <a:t>	</a:t>
            </a:r>
            <a:r>
              <a:rPr lang="ru-RU" sz="2400" dirty="0"/>
              <a:t> </a:t>
            </a:r>
            <a:endParaRPr lang="ru-RU" sz="2400" dirty="0" smtClean="0"/>
          </a:p>
          <a:p>
            <a:pPr algn="ctr"/>
            <a:endParaRPr lang="ru-RU" sz="1100" dirty="0" smtClean="0">
              <a:solidFill>
                <a:schemeClr val="accent1">
                  <a:lumMod val="50000"/>
                </a:schemeClr>
              </a:solidFill>
              <a:latin typeface="Arial Black" panose="020B0A04020102020204" pitchFamily="34" charset="0"/>
            </a:endParaRPr>
          </a:p>
          <a:p>
            <a:pPr algn="ctr"/>
            <a:r>
              <a:rPr lang="ru-RU" sz="6000" dirty="0" smtClean="0">
                <a:solidFill>
                  <a:schemeClr val="accent1">
                    <a:lumMod val="50000"/>
                  </a:schemeClr>
                </a:solidFill>
                <a:latin typeface="Arial Black" panose="020B0A04020102020204" pitchFamily="34" charset="0"/>
              </a:rPr>
              <a:t>7 </a:t>
            </a:r>
            <a:r>
              <a:rPr lang="ru-RU" sz="6000" dirty="0">
                <a:solidFill>
                  <a:schemeClr val="accent1">
                    <a:lumMod val="50000"/>
                  </a:schemeClr>
                </a:solidFill>
                <a:latin typeface="Arial Black" panose="020B0A04020102020204" pitchFamily="34" charset="0"/>
              </a:rPr>
              <a:t>декабря 2016</a:t>
            </a:r>
            <a:r>
              <a:rPr lang="ru-RU" sz="6000" dirty="0" smtClean="0">
                <a:solidFill>
                  <a:schemeClr val="accent1">
                    <a:lumMod val="50000"/>
                  </a:schemeClr>
                </a:solidFill>
                <a:latin typeface="Arial Black" panose="020B0A04020102020204" pitchFamily="34" charset="0"/>
              </a:rPr>
              <a:t>.</a:t>
            </a:r>
          </a:p>
          <a:p>
            <a:pPr algn="ctr"/>
            <a:r>
              <a:rPr lang="ru-RU" sz="6000" dirty="0" smtClean="0">
                <a:solidFill>
                  <a:schemeClr val="accent1">
                    <a:lumMod val="50000"/>
                  </a:schemeClr>
                </a:solidFill>
                <a:latin typeface="Arial Black" panose="020B0A04020102020204" pitchFamily="34" charset="0"/>
              </a:rPr>
              <a:t>1 </a:t>
            </a:r>
            <a:r>
              <a:rPr lang="ru-RU" sz="6000" dirty="0">
                <a:solidFill>
                  <a:schemeClr val="accent1">
                    <a:lumMod val="50000"/>
                  </a:schemeClr>
                </a:solidFill>
                <a:latin typeface="Arial Black" panose="020B0A04020102020204" pitchFamily="34" charset="0"/>
              </a:rPr>
              <a:t>февраля 2017. </a:t>
            </a:r>
            <a:endParaRPr lang="ru-RU" sz="6000" dirty="0" smtClean="0">
              <a:solidFill>
                <a:schemeClr val="accent1">
                  <a:lumMod val="50000"/>
                </a:schemeClr>
              </a:solidFill>
              <a:latin typeface="Arial Black" panose="020B0A04020102020204" pitchFamily="34" charset="0"/>
            </a:endParaRPr>
          </a:p>
          <a:p>
            <a:pPr algn="ctr"/>
            <a:r>
              <a:rPr lang="ru-RU" sz="6000" dirty="0" smtClean="0">
                <a:solidFill>
                  <a:schemeClr val="accent1">
                    <a:lumMod val="50000"/>
                  </a:schemeClr>
                </a:solidFill>
                <a:latin typeface="Arial Black" panose="020B0A04020102020204" pitchFamily="34" charset="0"/>
              </a:rPr>
              <a:t>3 </a:t>
            </a:r>
            <a:r>
              <a:rPr lang="ru-RU" sz="6000" dirty="0">
                <a:solidFill>
                  <a:schemeClr val="accent1">
                    <a:lumMod val="50000"/>
                  </a:schemeClr>
                </a:solidFill>
                <a:latin typeface="Arial Black" panose="020B0A04020102020204" pitchFamily="34" charset="0"/>
              </a:rPr>
              <a:t>мая 2017</a:t>
            </a:r>
            <a:r>
              <a:rPr lang="ru-RU" sz="6000" dirty="0" smtClean="0">
                <a:solidFill>
                  <a:schemeClr val="accent1">
                    <a:lumMod val="50000"/>
                  </a:schemeClr>
                </a:solidFill>
                <a:latin typeface="Arial Black" panose="020B0A04020102020204" pitchFamily="34" charset="0"/>
              </a:rPr>
              <a:t>.</a:t>
            </a:r>
          </a:p>
          <a:p>
            <a:pPr algn="ctr"/>
            <a:endParaRPr lang="ru-RU" dirty="0">
              <a:latin typeface="Arial Black" panose="020B0A04020102020204" pitchFamily="34" charset="0"/>
            </a:endParaRPr>
          </a:p>
        </p:txBody>
      </p:sp>
    </p:spTree>
    <p:extLst>
      <p:ext uri="{BB962C8B-B14F-4D97-AF65-F5344CB8AC3E}">
        <p14:creationId xmlns:p14="http://schemas.microsoft.com/office/powerpoint/2010/main" val="1999122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14</a:t>
            </a:fld>
            <a:endParaRPr lang="ru-RU" dirty="0"/>
          </a:p>
        </p:txBody>
      </p:sp>
      <p:sp>
        <p:nvSpPr>
          <p:cNvPr id="35841" name="Rectangle 1"/>
          <p:cNvSpPr>
            <a:spLocks noChangeArrowheads="1"/>
          </p:cNvSpPr>
          <p:nvPr/>
        </p:nvSpPr>
        <p:spPr bwMode="auto">
          <a:xfrm>
            <a:off x="214282" y="2210277"/>
            <a:ext cx="8822214" cy="3847207"/>
          </a:xfrm>
          <a:prstGeom prst="rect">
            <a:avLst/>
          </a:prstGeom>
          <a:noFill/>
          <a:ln w="9525">
            <a:solidFill>
              <a:schemeClr val="accent6">
                <a:lumMod val="40000"/>
                <a:lumOff val="60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4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lang="ru-RU" sz="4000" dirty="0" smtClean="0">
                <a:latin typeface="Arial Black" panose="020B0A04020102020204" pitchFamily="34" charset="0"/>
              </a:rPr>
              <a:t>Выпускники 11 (12) классов с ограниченными </a:t>
            </a:r>
            <a:r>
              <a:rPr lang="ru-RU" sz="4000" dirty="0">
                <a:latin typeface="Arial Black" panose="020B0A04020102020204" pitchFamily="34" charset="0"/>
              </a:rPr>
              <a:t>возможностями </a:t>
            </a:r>
            <a:r>
              <a:rPr lang="ru-RU" sz="4000" dirty="0" smtClean="0">
                <a:latin typeface="Arial Black" panose="020B0A04020102020204" pitchFamily="34" charset="0"/>
              </a:rPr>
              <a:t>здоровья (ОВЗ), дети-инвалиды </a:t>
            </a:r>
            <a:r>
              <a:rPr lang="ru-RU" sz="4000" dirty="0">
                <a:latin typeface="Arial Black" panose="020B0A04020102020204" pitchFamily="34" charset="0"/>
              </a:rPr>
              <a:t>и </a:t>
            </a:r>
            <a:r>
              <a:rPr lang="ru-RU" sz="4000" dirty="0" smtClean="0">
                <a:latin typeface="Arial Black" panose="020B0A04020102020204" pitchFamily="34" charset="0"/>
              </a:rPr>
              <a:t>инвалиды, </a:t>
            </a:r>
            <a:r>
              <a:rPr lang="ru-RU" sz="4000" b="1" dirty="0" smtClean="0">
                <a:latin typeface="Arial Black" panose="020B0A04020102020204" pitchFamily="34" charset="0"/>
              </a:rPr>
              <a:t>вправе </a:t>
            </a:r>
            <a:r>
              <a:rPr lang="ru-RU" sz="4000" b="1" dirty="0">
                <a:latin typeface="Arial Black" panose="020B0A04020102020204" pitchFamily="34" charset="0"/>
              </a:rPr>
              <a:t>писать </a:t>
            </a:r>
            <a:r>
              <a:rPr lang="ru-RU" sz="4400" b="1" dirty="0" smtClean="0">
                <a:solidFill>
                  <a:schemeClr val="accent6">
                    <a:lumMod val="75000"/>
                  </a:schemeClr>
                </a:solidFill>
                <a:latin typeface="Arial Black" panose="020B0A04020102020204" pitchFamily="34" charset="0"/>
              </a:rPr>
              <a:t>изложение</a:t>
            </a:r>
          </a:p>
        </p:txBody>
      </p:sp>
      <p:sp>
        <p:nvSpPr>
          <p:cNvPr id="6" name="Заголовок 5"/>
          <p:cNvSpPr>
            <a:spLocks noGrp="1"/>
          </p:cNvSpPr>
          <p:nvPr>
            <p:ph type="title"/>
          </p:nvPr>
        </p:nvSpPr>
        <p:spPr>
          <a:xfrm>
            <a:off x="1021488" y="210989"/>
            <a:ext cx="8147570"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ГВЭ для детей с ОВЗ</a:t>
            </a:r>
            <a:br>
              <a:rPr lang="ru-RU" sz="3600" b="1" dirty="0" smtClean="0">
                <a:solidFill>
                  <a:schemeClr val="tx2">
                    <a:lumMod val="50000"/>
                  </a:schemeClr>
                </a:solidFill>
                <a:latin typeface="Arial Black" pitchFamily="34" charset="0"/>
              </a:rPr>
            </a:br>
            <a:r>
              <a:rPr lang="ru-RU" sz="3600" b="1" dirty="0" smtClean="0">
                <a:solidFill>
                  <a:schemeClr val="tx2">
                    <a:lumMod val="50000"/>
                  </a:schemeClr>
                </a:solidFill>
                <a:latin typeface="Arial Black" pitchFamily="34" charset="0"/>
              </a:rPr>
              <a:t>в 2017 году:</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04" y="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2482604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a:xfrm>
            <a:off x="1475656" y="226322"/>
            <a:ext cx="7488832" cy="1143000"/>
          </a:xfrm>
          <a:prstGeom prst="rect">
            <a:avLst/>
          </a:prstGeo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vert="horz" lIns="91440" tIns="45720" rIns="91440" bIns="45720" rtlCol="0" anchor="ctr">
            <a:noAutofit/>
          </a:bodyPr>
          <a:lstStyle/>
          <a:p>
            <a:pPr lvl="0" algn="ctr">
              <a:defRPr/>
            </a:pPr>
            <a:r>
              <a:rPr lang="ru-RU" sz="2400" dirty="0" smtClean="0">
                <a:solidFill>
                  <a:schemeClr val="tx2">
                    <a:lumMod val="75000"/>
                  </a:schemeClr>
                </a:solidFill>
                <a:latin typeface="Arial Black" panose="020B0A04020102020204" pitchFamily="34" charset="0"/>
              </a:rPr>
              <a:t>Победители </a:t>
            </a:r>
            <a:r>
              <a:rPr lang="ru-RU" sz="2400" dirty="0">
                <a:solidFill>
                  <a:schemeClr val="tx2">
                    <a:lumMod val="75000"/>
                  </a:schemeClr>
                </a:solidFill>
                <a:latin typeface="Arial Black" panose="020B0A04020102020204" pitchFamily="34" charset="0"/>
              </a:rPr>
              <a:t>или </a:t>
            </a:r>
            <a:r>
              <a:rPr lang="ru-RU" sz="2400" dirty="0" smtClean="0">
                <a:solidFill>
                  <a:schemeClr val="tx2">
                    <a:lumMod val="75000"/>
                  </a:schemeClr>
                </a:solidFill>
                <a:latin typeface="Arial Black" panose="020B0A04020102020204" pitchFamily="34" charset="0"/>
              </a:rPr>
              <a:t>призеры </a:t>
            </a:r>
            <a:r>
              <a:rPr lang="ru-RU" sz="2400" dirty="0">
                <a:solidFill>
                  <a:schemeClr val="tx2">
                    <a:lumMod val="75000"/>
                  </a:schemeClr>
                </a:solidFill>
                <a:latin typeface="Arial Black" panose="020B0A04020102020204" pitchFamily="34" charset="0"/>
              </a:rPr>
              <a:t>заключительного этапа всероссийской олимпиады </a:t>
            </a:r>
            <a:r>
              <a:rPr lang="ru-RU" sz="2400" dirty="0" smtClean="0">
                <a:solidFill>
                  <a:schemeClr val="tx2">
                    <a:lumMod val="75000"/>
                  </a:schemeClr>
                </a:solidFill>
                <a:latin typeface="Arial Black" panose="020B0A04020102020204" pitchFamily="34" charset="0"/>
              </a:rPr>
              <a:t>школьников:</a:t>
            </a:r>
            <a:endParaRPr kumimoji="0" lang="ru-RU" sz="2400" b="1" i="0" u="none" strike="noStrike" kern="1200" cap="none" spc="0" normalizeH="0" baseline="0" noProof="0" dirty="0">
              <a:ln w="10541" cmpd="sng">
                <a:solidFill>
                  <a:schemeClr val="accent1">
                    <a:shade val="88000"/>
                    <a:satMod val="110000"/>
                  </a:schemeClr>
                </a:solidFill>
                <a:prstDash val="solid"/>
              </a:ln>
              <a:solidFill>
                <a:schemeClr val="tx2">
                  <a:lumMod val="75000"/>
                </a:schemeClr>
              </a:solidFill>
              <a:effectLst/>
              <a:uLnTx/>
              <a:uFillTx/>
              <a:latin typeface="Arial Black" pitchFamily="34" charset="0"/>
              <a:ea typeface="+mj-ea"/>
              <a:cs typeface="+mj-cs"/>
            </a:endParaRPr>
          </a:p>
        </p:txBody>
      </p:sp>
      <p:sp>
        <p:nvSpPr>
          <p:cNvPr id="3" name="Прямоугольник 2"/>
          <p:cNvSpPr/>
          <p:nvPr/>
        </p:nvSpPr>
        <p:spPr>
          <a:xfrm>
            <a:off x="170893" y="1599431"/>
            <a:ext cx="8793595" cy="5262979"/>
          </a:xfrm>
          <a:prstGeom prst="rect">
            <a:avLst/>
          </a:prstGeom>
        </p:spPr>
        <p:txBody>
          <a:bodyPr wrap="square">
            <a:spAutoFit/>
          </a:bodyPr>
          <a:lstStyle/>
          <a:p>
            <a:pPr algn="just"/>
            <a:r>
              <a:rPr lang="ru-RU" sz="2400" dirty="0" smtClean="0">
                <a:latin typeface="Arial Black" panose="020B0A04020102020204" pitchFamily="34" charset="0"/>
              </a:rPr>
              <a:t>Учащиеся</a:t>
            </a:r>
            <a:r>
              <a:rPr lang="ru-RU" sz="2400" dirty="0">
                <a:latin typeface="Arial Black" panose="020B0A04020102020204" pitchFamily="34" charset="0"/>
              </a:rPr>
              <a:t>, являющиеся в </a:t>
            </a:r>
            <a:r>
              <a:rPr lang="ru-RU" sz="2400" dirty="0" smtClean="0">
                <a:latin typeface="Arial Black" panose="020B0A04020102020204" pitchFamily="34" charset="0"/>
              </a:rPr>
              <a:t>2016-2017 </a:t>
            </a:r>
            <a:r>
              <a:rPr lang="ru-RU" sz="2400" dirty="0">
                <a:latin typeface="Arial Black" panose="020B0A04020102020204" pitchFamily="34" charset="0"/>
              </a:rPr>
              <a:t>учебном году победителями или призерами заключительного этапа </a:t>
            </a:r>
            <a:r>
              <a:rPr lang="ru-RU" sz="2400" dirty="0">
                <a:solidFill>
                  <a:schemeClr val="accent6">
                    <a:lumMod val="50000"/>
                  </a:schemeClr>
                </a:solidFill>
                <a:latin typeface="Arial Black" panose="020B0A04020102020204" pitchFamily="34" charset="0"/>
              </a:rPr>
              <a:t>всероссийской олимпиады школьников, членами сборных команд Российской Федерации, участвовавших в международных олимпиадах </a:t>
            </a:r>
            <a:r>
              <a:rPr lang="ru-RU" sz="2400" dirty="0">
                <a:latin typeface="Arial Black" panose="020B0A04020102020204" pitchFamily="34" charset="0"/>
              </a:rPr>
              <a:t>и сформированных в порядке, устанавливаемом Министерством образования и науки Российской Федерации, </a:t>
            </a:r>
            <a:r>
              <a:rPr lang="ru-RU" sz="2400" dirty="0">
                <a:solidFill>
                  <a:schemeClr val="accent6">
                    <a:lumMod val="50000"/>
                  </a:schemeClr>
                </a:solidFill>
                <a:latin typeface="Arial Black" panose="020B0A04020102020204" pitchFamily="34" charset="0"/>
              </a:rPr>
              <a:t>освобождаются от прохождения государственной итоговой аттестации по учебному предмету, соответствующему профилю</a:t>
            </a:r>
            <a:r>
              <a:rPr lang="ru-RU" sz="2400" dirty="0">
                <a:latin typeface="Arial Black" panose="020B0A04020102020204" pitchFamily="34" charset="0"/>
              </a:rPr>
              <a:t> всероссийской олимпиады школьников, международной олимпиады.</a:t>
            </a:r>
          </a:p>
        </p:txBody>
      </p:sp>
      <p:pic>
        <p:nvPicPr>
          <p:cNvPr id="6" name="Рисунок 5" descr="http://img-fotki.yandex.ru/get/5812/119528728.cc8/0_a1349_73cd9ad2_X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14734000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00067" y="219575"/>
            <a:ext cx="791877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a:solidFill>
                  <a:schemeClr val="tx2">
                    <a:lumMod val="50000"/>
                  </a:schemeClr>
                </a:solidFill>
                <a:latin typeface="Arial Black" pitchFamily="34" charset="0"/>
              </a:rPr>
              <a:t/>
            </a:r>
            <a:br>
              <a:rPr lang="ru-RU" sz="3600" b="1" dirty="0">
                <a:solidFill>
                  <a:schemeClr val="tx2">
                    <a:lumMod val="50000"/>
                  </a:schemeClr>
                </a:solidFill>
                <a:latin typeface="Arial Black" pitchFamily="34" charset="0"/>
              </a:rPr>
            </a:br>
            <a:r>
              <a:rPr lang="ru-RU" sz="3600" b="1" dirty="0" smtClean="0">
                <a:solidFill>
                  <a:schemeClr val="tx2">
                    <a:lumMod val="50000"/>
                  </a:schemeClr>
                </a:solidFill>
                <a:latin typeface="Arial Black" pitchFamily="34" charset="0"/>
              </a:rPr>
              <a:t>ГИА (ЕГЭ, ГВЭ):</a:t>
            </a:r>
            <a:br>
              <a:rPr lang="ru-RU" sz="3600" b="1" dirty="0" smtClean="0">
                <a:solidFill>
                  <a:schemeClr val="tx2">
                    <a:lumMod val="50000"/>
                  </a:schemeClr>
                </a:solidFill>
                <a:latin typeface="Arial Black" pitchFamily="34" charset="0"/>
              </a:rPr>
            </a:b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16</a:t>
            </a:fld>
            <a:endParaRPr lang="ru-RU"/>
          </a:p>
        </p:txBody>
      </p:sp>
      <p:sp>
        <p:nvSpPr>
          <p:cNvPr id="35841" name="Rectangle 1"/>
          <p:cNvSpPr>
            <a:spLocks noChangeArrowheads="1"/>
          </p:cNvSpPr>
          <p:nvPr/>
        </p:nvSpPr>
        <p:spPr bwMode="auto">
          <a:xfrm>
            <a:off x="9625" y="2144036"/>
            <a:ext cx="8928992"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sz="2000" b="1" dirty="0">
                <a:latin typeface="Arial" pitchFamily="34" charset="0"/>
                <a:cs typeface="Arial" pitchFamily="34" charset="0"/>
              </a:rPr>
              <a:t>	</a:t>
            </a:r>
            <a:r>
              <a:rPr lang="ru-RU" sz="2800" b="1" dirty="0" smtClean="0">
                <a:latin typeface="Arial Black" panose="020B0A04020102020204" pitchFamily="34" charset="0"/>
                <a:cs typeface="Arial" pitchFamily="34" charset="0"/>
              </a:rPr>
              <a:t>Н</a:t>
            </a:r>
            <a:r>
              <a:rPr lang="ru-RU" sz="2800" dirty="0" smtClean="0">
                <a:latin typeface="Arial Black" panose="020B0A04020102020204" pitchFamily="34" charset="0"/>
              </a:rPr>
              <a:t>ачинается </a:t>
            </a:r>
            <a:r>
              <a:rPr lang="ru-RU" sz="2800" dirty="0">
                <a:latin typeface="Arial Black" panose="020B0A04020102020204" pitchFamily="34" charset="0"/>
              </a:rPr>
              <a:t>в 10:00 по местному </a:t>
            </a:r>
            <a:r>
              <a:rPr lang="ru-RU" sz="2800" dirty="0" smtClean="0">
                <a:latin typeface="Arial Black" panose="020B0A04020102020204" pitchFamily="34" charset="0"/>
              </a:rPr>
              <a:t>времени.</a:t>
            </a:r>
          </a:p>
          <a:p>
            <a:pPr algn="just"/>
            <a:r>
              <a:rPr lang="ru-RU" sz="2800" dirty="0" smtClean="0">
                <a:latin typeface="Arial Black" panose="020B0A04020102020204" pitchFamily="34" charset="0"/>
              </a:rPr>
              <a:t>	По </a:t>
            </a:r>
            <a:r>
              <a:rPr lang="ru-RU" sz="2800" dirty="0">
                <a:latin typeface="Arial Black" panose="020B0A04020102020204" pitchFamily="34" charset="0"/>
              </a:rPr>
              <a:t>каждому учебному предмету устанавливается продолжительность проведения экзаменов</a:t>
            </a:r>
            <a:r>
              <a:rPr lang="ru-RU" sz="2800" dirty="0" smtClean="0">
                <a:latin typeface="Arial Black" panose="020B0A04020102020204" pitchFamily="34" charset="0"/>
              </a:rPr>
              <a:t>.</a:t>
            </a:r>
          </a:p>
          <a:p>
            <a:pPr algn="just"/>
            <a:r>
              <a:rPr lang="ru-RU" sz="2800" dirty="0" smtClean="0">
                <a:latin typeface="Arial Black" panose="020B0A04020102020204" pitchFamily="34" charset="0"/>
              </a:rPr>
              <a:t>	ГИА </a:t>
            </a:r>
            <a:r>
              <a:rPr lang="ru-RU" sz="2800" dirty="0">
                <a:latin typeface="Arial Black" panose="020B0A04020102020204" pitchFamily="34" charset="0"/>
              </a:rPr>
              <a:t>проводится письменно на русском языке (за исключением иностранных языков). </a:t>
            </a:r>
            <a:endParaRPr lang="ru-RU" sz="2800" dirty="0" smtClean="0">
              <a:latin typeface="Arial Black" panose="020B0A04020102020204" pitchFamily="34" charset="0"/>
            </a:endParaRPr>
          </a:p>
          <a:p>
            <a:pPr algn="just"/>
            <a:r>
              <a:rPr lang="ru-RU" sz="2800" dirty="0" smtClean="0">
                <a:latin typeface="Arial Black" panose="020B0A04020102020204" pitchFamily="34" charset="0"/>
              </a:rPr>
              <a:t>	Существуют единые </a:t>
            </a:r>
            <a:r>
              <a:rPr lang="ru-RU" sz="2800" dirty="0">
                <a:latin typeface="Arial Black" panose="020B0A04020102020204" pitchFamily="34" charset="0"/>
              </a:rPr>
              <a:t>правила проведения в пунктах </a:t>
            </a:r>
            <a:r>
              <a:rPr lang="ru-RU" sz="2800" dirty="0" smtClean="0">
                <a:latin typeface="Arial Black" panose="020B0A04020102020204" pitchFamily="34" charset="0"/>
              </a:rPr>
              <a:t>тестирования. </a:t>
            </a:r>
            <a:endParaRPr lang="ru-RU" sz="2800" dirty="0">
              <a:latin typeface="Arial Black" panose="020B0A04020102020204" pitchFamily="34" charset="0"/>
            </a:endParaRPr>
          </a:p>
          <a:p>
            <a:pPr algn="just"/>
            <a:endParaRPr lang="ru-RU" sz="4800" b="1" dirty="0" smtClean="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3093160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00067" y="219575"/>
            <a:ext cx="791877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
            </a:r>
            <a:br>
              <a:rPr lang="ru-RU" sz="3600" b="1" dirty="0" smtClean="0">
                <a:solidFill>
                  <a:schemeClr val="tx2">
                    <a:lumMod val="50000"/>
                  </a:schemeClr>
                </a:solidFill>
                <a:latin typeface="Arial Black" pitchFamily="34" charset="0"/>
              </a:rPr>
            </a:br>
            <a:r>
              <a:rPr lang="ru-RU" sz="3600" b="1" dirty="0" smtClean="0">
                <a:solidFill>
                  <a:schemeClr val="tx2">
                    <a:lumMod val="50000"/>
                  </a:schemeClr>
                </a:solidFill>
                <a:latin typeface="Arial Black" pitchFamily="34" charset="0"/>
              </a:rPr>
              <a:t>ЕГЭ:   </a:t>
            </a:r>
            <a:br>
              <a:rPr lang="ru-RU" sz="3600" b="1" dirty="0" smtClean="0">
                <a:solidFill>
                  <a:schemeClr val="tx2">
                    <a:lumMod val="50000"/>
                  </a:schemeClr>
                </a:solidFill>
                <a:latin typeface="Arial Black" pitchFamily="34" charset="0"/>
              </a:rPr>
            </a:b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17</a:t>
            </a:fld>
            <a:endParaRPr lang="ru-RU"/>
          </a:p>
        </p:txBody>
      </p:sp>
      <p:sp>
        <p:nvSpPr>
          <p:cNvPr id="35841" name="Rectangle 1"/>
          <p:cNvSpPr>
            <a:spLocks noChangeArrowheads="1"/>
          </p:cNvSpPr>
          <p:nvPr/>
        </p:nvSpPr>
        <p:spPr bwMode="auto">
          <a:xfrm>
            <a:off x="9625" y="1743006"/>
            <a:ext cx="892899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sz="2000" b="1" dirty="0">
                <a:latin typeface="Arial" pitchFamily="34" charset="0"/>
                <a:cs typeface="Arial" pitchFamily="34" charset="0"/>
              </a:rPr>
              <a:t>	</a:t>
            </a:r>
            <a:r>
              <a:rPr lang="ru-RU" sz="3600" dirty="0" smtClean="0">
                <a:latin typeface="Arial Black" panose="020B0A04020102020204" pitchFamily="34" charset="0"/>
              </a:rPr>
              <a:t>проводится </a:t>
            </a:r>
            <a:r>
              <a:rPr lang="ru-RU" sz="3600" dirty="0">
                <a:latin typeface="Arial Black" panose="020B0A04020102020204" pitchFamily="34" charset="0"/>
              </a:rPr>
              <a:t>письменно на русском языке (за исключением раздела «</a:t>
            </a:r>
            <a:r>
              <a:rPr lang="ru-RU" sz="3600" dirty="0" smtClean="0">
                <a:latin typeface="Arial Black" panose="020B0A04020102020204" pitchFamily="34" charset="0"/>
              </a:rPr>
              <a:t>Говорение» </a:t>
            </a:r>
            <a:r>
              <a:rPr lang="ru-RU" sz="3600" dirty="0">
                <a:latin typeface="Arial Black" panose="020B0A04020102020204" pitchFamily="34" charset="0"/>
              </a:rPr>
              <a:t>в ЕГЭ по иностранным языкам</a:t>
            </a:r>
            <a:r>
              <a:rPr lang="ru-RU" sz="3600" dirty="0" smtClean="0">
                <a:latin typeface="Arial Black" panose="020B0A04020102020204" pitchFamily="34" charset="0"/>
              </a:rPr>
              <a:t>); </a:t>
            </a:r>
            <a:r>
              <a:rPr lang="ru-RU" sz="3600" dirty="0">
                <a:latin typeface="Arial Black" panose="020B0A04020102020204" pitchFamily="34" charset="0"/>
              </a:rPr>
              <a:t/>
            </a:r>
            <a:br>
              <a:rPr lang="ru-RU" sz="3600" dirty="0">
                <a:latin typeface="Arial Black" panose="020B0A04020102020204" pitchFamily="34" charset="0"/>
              </a:rPr>
            </a:br>
            <a:r>
              <a:rPr lang="ru-RU" sz="3600" dirty="0" smtClean="0">
                <a:latin typeface="Arial Black" panose="020B0A04020102020204" pitchFamily="34" charset="0"/>
              </a:rPr>
              <a:t>	для </a:t>
            </a:r>
            <a:r>
              <a:rPr lang="ru-RU" sz="3600" dirty="0">
                <a:latin typeface="Arial Black" panose="020B0A04020102020204" pitchFamily="34" charset="0"/>
              </a:rPr>
              <a:t>проведения ЕГЭ на территории Российской Федерации и за ее пределами предусматривается единое расписание экзаменов. </a:t>
            </a: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4238256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a:xfrm>
            <a:off x="1475656" y="214290"/>
            <a:ext cx="7488832" cy="1143000"/>
          </a:xfrm>
          <a:prstGeom prst="rect">
            <a:avLst/>
          </a:prstGeo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vert="horz" lIns="91440" tIns="45720" rIns="91440" bIns="45720" rtlCol="0" anchor="ctr">
            <a:noAutofit/>
          </a:bodyPr>
          <a:lstStyle/>
          <a:p>
            <a:pPr lvl="0" algn="ctr">
              <a:defRPr/>
            </a:pPr>
            <a:r>
              <a:rPr lang="ru-RU" sz="2800" dirty="0" smtClean="0">
                <a:latin typeface="Arial Black" panose="020B0A04020102020204" pitchFamily="34" charset="0"/>
              </a:rPr>
              <a:t>Специальные </a:t>
            </a:r>
            <a:r>
              <a:rPr lang="ru-RU" sz="2800" dirty="0">
                <a:latin typeface="Arial Black" panose="020B0A04020102020204" pitchFamily="34" charset="0"/>
                <a:hlinkClick r:id="rId2"/>
              </a:rPr>
              <a:t>бланки</a:t>
            </a:r>
            <a:r>
              <a:rPr lang="ru-RU" sz="2800" dirty="0">
                <a:latin typeface="Arial Black" panose="020B0A04020102020204" pitchFamily="34" charset="0"/>
              </a:rPr>
              <a:t> для оформления ответов на </a:t>
            </a:r>
            <a:r>
              <a:rPr lang="ru-RU" sz="2800" dirty="0" smtClean="0">
                <a:latin typeface="Arial Black" panose="020B0A04020102020204" pitchFamily="34" charset="0"/>
              </a:rPr>
              <a:t>задания</a:t>
            </a:r>
            <a:r>
              <a:rPr lang="ru-RU" sz="2800" dirty="0" smtClean="0">
                <a:latin typeface="Arial Black" panose="020B0A04020102020204" pitchFamily="34" charset="0"/>
                <a:ea typeface="Times New Roman" panose="02020603050405020304" pitchFamily="18" charset="0"/>
              </a:rPr>
              <a:t>:</a:t>
            </a:r>
            <a:endParaRPr kumimoji="0" lang="ru-RU" sz="2800" b="1" i="0" u="none" strike="noStrike" kern="1200" cap="none" spc="0" normalizeH="0" baseline="0" noProof="0" dirty="0">
              <a:ln w="10541" cmpd="sng">
                <a:solidFill>
                  <a:schemeClr val="accent1">
                    <a:shade val="88000"/>
                    <a:satMod val="110000"/>
                  </a:schemeClr>
                </a:solidFill>
                <a:prstDash val="solid"/>
              </a:ln>
              <a:solidFill>
                <a:schemeClr val="tx2">
                  <a:lumMod val="50000"/>
                </a:schemeClr>
              </a:solidFill>
              <a:effectLst/>
              <a:uLnTx/>
              <a:uFillTx/>
              <a:latin typeface="Arial Black" pitchFamily="34" charset="0"/>
              <a:ea typeface="+mj-ea"/>
              <a:cs typeface="+mj-cs"/>
            </a:endParaRPr>
          </a:p>
        </p:txBody>
      </p:sp>
      <p:pic>
        <p:nvPicPr>
          <p:cNvPr id="5" name="Рисунок 4"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71415"/>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pic>
        <p:nvPicPr>
          <p:cNvPr id="3" name="Рисунок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649" y="1700808"/>
            <a:ext cx="8640960" cy="3744416"/>
          </a:xfrm>
          <a:prstGeom prst="rect">
            <a:avLst/>
          </a:prstGeom>
        </p:spPr>
      </p:pic>
      <p:sp>
        <p:nvSpPr>
          <p:cNvPr id="2" name="TextBox 1"/>
          <p:cNvSpPr txBox="1"/>
          <p:nvPr/>
        </p:nvSpPr>
        <p:spPr>
          <a:xfrm>
            <a:off x="251520" y="5877272"/>
            <a:ext cx="8712968" cy="646331"/>
          </a:xfrm>
          <a:prstGeom prst="rect">
            <a:avLst/>
          </a:prstGeom>
          <a:noFill/>
        </p:spPr>
        <p:txBody>
          <a:bodyPr wrap="square" rtlCol="0">
            <a:spAutoFit/>
          </a:bodyPr>
          <a:lstStyle/>
          <a:p>
            <a:pPr algn="ctr"/>
            <a:r>
              <a:rPr lang="ru-RU" dirty="0" smtClean="0">
                <a:latin typeface="Arial Black" panose="020B0A04020102020204" pitchFamily="34" charset="0"/>
              </a:rPr>
              <a:t>Бланк регистрации, бланк ответов № 1, бланк ответов № 2, дополнительный бланк ответов </a:t>
            </a:r>
            <a:endParaRPr lang="ru-RU" dirty="0">
              <a:latin typeface="Arial Black" panose="020B0A04020102020204" pitchFamily="34" charset="0"/>
            </a:endParaRPr>
          </a:p>
        </p:txBody>
      </p:sp>
    </p:spTree>
    <p:extLst>
      <p:ext uri="{BB962C8B-B14F-4D97-AF65-F5344CB8AC3E}">
        <p14:creationId xmlns:p14="http://schemas.microsoft.com/office/powerpoint/2010/main" val="37537831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187624" y="214290"/>
            <a:ext cx="79563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Основные тенденции 2017 года:</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19</a:t>
            </a:fld>
            <a:endParaRPr lang="ru-RU"/>
          </a:p>
        </p:txBody>
      </p:sp>
      <p:sp>
        <p:nvSpPr>
          <p:cNvPr id="35841" name="Rectangle 1"/>
          <p:cNvSpPr>
            <a:spLocks noChangeArrowheads="1"/>
          </p:cNvSpPr>
          <p:nvPr/>
        </p:nvSpPr>
        <p:spPr bwMode="auto">
          <a:xfrm>
            <a:off x="214282" y="3472161"/>
            <a:ext cx="857256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lang="ru-RU" sz="3200" dirty="0" smtClean="0">
              <a:latin typeface="Arial Black" pitchFamily="34" charset="0"/>
            </a:endParaRPr>
          </a:p>
          <a:p>
            <a:pPr algn="r"/>
            <a:endParaRPr lang="ru-RU" sz="4800" b="1" dirty="0" smtClean="0"/>
          </a:p>
        </p:txBody>
      </p:sp>
      <p:sp>
        <p:nvSpPr>
          <p:cNvPr id="2" name="Прямоугольник 1"/>
          <p:cNvSpPr/>
          <p:nvPr/>
        </p:nvSpPr>
        <p:spPr>
          <a:xfrm>
            <a:off x="285750" y="1857375"/>
            <a:ext cx="8712968" cy="584775"/>
          </a:xfrm>
          <a:prstGeom prst="rect">
            <a:avLst/>
          </a:prstGeom>
        </p:spPr>
        <p:txBody>
          <a:bodyPr wrap="square">
            <a:spAutoFit/>
          </a:bodyPr>
          <a:lstStyle/>
          <a:p>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	</a:t>
            </a:r>
            <a:endParaRPr lang="ru-RU" sz="2800" dirty="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4" name="Прямоугольник 3"/>
          <p:cNvSpPr/>
          <p:nvPr/>
        </p:nvSpPr>
        <p:spPr>
          <a:xfrm>
            <a:off x="142844" y="1857375"/>
            <a:ext cx="8855874" cy="4893647"/>
          </a:xfrm>
          <a:prstGeom prst="rect">
            <a:avLst/>
          </a:prstGeom>
        </p:spPr>
        <p:txBody>
          <a:bodyPr wrap="square">
            <a:spAutoFit/>
          </a:bodyPr>
          <a:lstStyle/>
          <a:p>
            <a:pPr lvl="0" algn="just" fontAlgn="base">
              <a:spcBef>
                <a:spcPct val="0"/>
              </a:spcBef>
              <a:spcAft>
                <a:spcPct val="0"/>
              </a:spcAft>
            </a:pPr>
            <a:r>
              <a:rPr lang="ru-RU" sz="2400" dirty="0" smtClean="0">
                <a:latin typeface="Arial Black" panose="020B0A04020102020204" pitchFamily="34" charset="0"/>
              </a:rPr>
              <a:t>	С </a:t>
            </a:r>
            <a:r>
              <a:rPr lang="ru-RU" sz="2400" dirty="0">
                <a:latin typeface="Arial Black" panose="020B0A04020102020204" pitchFamily="34" charset="0"/>
              </a:rPr>
              <a:t>2015 года в ЕГЭ по иностранным языкам появилась устная часть. Устный и письменный экзамен, проводится в два отдельных дня. </a:t>
            </a:r>
          </a:p>
          <a:p>
            <a:pPr lvl="0" algn="just" fontAlgn="base">
              <a:spcBef>
                <a:spcPct val="0"/>
              </a:spcBef>
              <a:spcAft>
                <a:spcPct val="0"/>
              </a:spcAft>
            </a:pPr>
            <a:r>
              <a:rPr lang="ru-RU" sz="2400" dirty="0" smtClean="0">
                <a:latin typeface="Arial Black" panose="020B0A04020102020204" pitchFamily="34" charset="0"/>
              </a:rPr>
              <a:t>	За </a:t>
            </a:r>
            <a:r>
              <a:rPr lang="ru-RU" sz="2400" dirty="0">
                <a:latin typeface="Arial Black" panose="020B0A04020102020204" pitchFamily="34" charset="0"/>
              </a:rPr>
              <a:t>письменную часть максимально можно будет получить 80 баллов, за устную — 20. </a:t>
            </a:r>
            <a:r>
              <a:rPr lang="ru-RU" sz="2400" dirty="0" smtClean="0">
                <a:latin typeface="Arial Black" panose="020B0A04020102020204" pitchFamily="34" charset="0"/>
              </a:rPr>
              <a:t>	Устный </a:t>
            </a:r>
            <a:r>
              <a:rPr lang="ru-RU" sz="2400" dirty="0">
                <a:latin typeface="Arial Black" panose="020B0A04020102020204" pitchFamily="34" charset="0"/>
              </a:rPr>
              <a:t>экзамен </a:t>
            </a:r>
            <a:r>
              <a:rPr lang="ru-RU" sz="2400" dirty="0" smtClean="0">
                <a:latin typeface="Arial Black" panose="020B0A04020102020204" pitchFamily="34" charset="0"/>
              </a:rPr>
              <a:t>остается </a:t>
            </a:r>
            <a:r>
              <a:rPr lang="ru-RU" sz="2400" dirty="0">
                <a:latin typeface="Arial Black" panose="020B0A04020102020204" pitchFamily="34" charset="0"/>
              </a:rPr>
              <a:t>добровольным для выпускников и в этом </a:t>
            </a:r>
            <a:r>
              <a:rPr lang="ru-RU" sz="2400" dirty="0" smtClean="0">
                <a:latin typeface="Arial Black" panose="020B0A04020102020204" pitchFamily="34" charset="0"/>
              </a:rPr>
              <a:t>году. </a:t>
            </a:r>
            <a:r>
              <a:rPr lang="ru-RU" sz="2400" dirty="0">
                <a:latin typeface="Arial Black" panose="020B0A04020102020204" pitchFamily="34" charset="0"/>
              </a:rPr>
              <a:t/>
            </a:r>
            <a:br>
              <a:rPr lang="ru-RU" sz="2400" dirty="0">
                <a:latin typeface="Arial Black" panose="020B0A04020102020204" pitchFamily="34" charset="0"/>
              </a:rPr>
            </a:br>
            <a:r>
              <a:rPr lang="ru-RU" sz="2400" dirty="0" smtClean="0">
                <a:latin typeface="Arial Black" panose="020B0A04020102020204" pitchFamily="34" charset="0"/>
              </a:rPr>
              <a:t>	ЕГЭ </a:t>
            </a:r>
            <a:r>
              <a:rPr lang="ru-RU" sz="2400" dirty="0">
                <a:latin typeface="Arial Black" panose="020B0A04020102020204" pitchFamily="34" charset="0"/>
              </a:rPr>
              <a:t>по математике </a:t>
            </a:r>
            <a:r>
              <a:rPr lang="ru-RU" sz="2400" dirty="0" smtClean="0">
                <a:latin typeface="Arial Black" panose="020B0A04020102020204" pitchFamily="34" charset="0"/>
              </a:rPr>
              <a:t>в 2015 году был </a:t>
            </a:r>
            <a:r>
              <a:rPr lang="ru-RU" sz="2400" dirty="0">
                <a:latin typeface="Arial Black" panose="020B0A04020102020204" pitchFamily="34" charset="0"/>
              </a:rPr>
              <a:t>разделён </a:t>
            </a:r>
            <a:r>
              <a:rPr lang="ru-RU" sz="2400" dirty="0">
                <a:solidFill>
                  <a:schemeClr val="accent6">
                    <a:lumMod val="75000"/>
                  </a:schemeClr>
                </a:solidFill>
                <a:latin typeface="Arial Black" panose="020B0A04020102020204" pitchFamily="34" charset="0"/>
              </a:rPr>
              <a:t>на базовый и профильный уровень</a:t>
            </a:r>
            <a:r>
              <a:rPr lang="ru-RU" sz="2400" dirty="0">
                <a:latin typeface="Arial Black" panose="020B0A04020102020204" pitchFamily="34" charset="0"/>
              </a:rPr>
              <a:t>. Такая же модель сохранится в этом году. Это позволит школьникам, которым математика для поступления в вузы не нужна, сдавать предмет на базовом уровне</a:t>
            </a:r>
            <a:r>
              <a:rPr lang="ru-RU" sz="2400" dirty="0" smtClean="0">
                <a:latin typeface="Arial Black" panose="020B0A04020102020204" pitchFamily="34" charset="0"/>
              </a:rPr>
              <a:t>.</a:t>
            </a:r>
            <a:endParaRPr lang="ru-RU" sz="2600" dirty="0" smtClean="0">
              <a:latin typeface="Arial Black" panose="020B0A04020102020204" pitchFamily="34" charset="0"/>
            </a:endParaRPr>
          </a:p>
        </p:txBody>
      </p:sp>
    </p:spTree>
    <p:extLst>
      <p:ext uri="{BB962C8B-B14F-4D97-AF65-F5344CB8AC3E}">
        <p14:creationId xmlns:p14="http://schemas.microsoft.com/office/powerpoint/2010/main" val="3624927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749820" y="179206"/>
            <a:ext cx="72866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3600" dirty="0" smtClean="0">
                <a:latin typeface="Arial Black" panose="020B0A04020102020204" pitchFamily="34" charset="0"/>
              </a:rPr>
              <a:t>Цель </a:t>
            </a:r>
            <a:r>
              <a:rPr lang="ru-RU" sz="3600" dirty="0">
                <a:latin typeface="Arial Black" panose="020B0A04020102020204" pitchFamily="34" charset="0"/>
              </a:rPr>
              <a:t>родительского собрания:</a:t>
            </a:r>
            <a:br>
              <a:rPr lang="ru-RU" sz="3600" dirty="0">
                <a:latin typeface="Arial Black" panose="020B0A04020102020204" pitchFamily="34" charset="0"/>
              </a:rPr>
            </a:br>
            <a:r>
              <a:rPr lang="ru-RU" sz="3600" dirty="0" smtClean="0"/>
              <a:t/>
            </a:r>
            <a:br>
              <a:rPr lang="ru-RU" sz="3600" dirty="0" smtClean="0"/>
            </a:br>
            <a:endParaRPr lang="ru-RU" sz="3600"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8" name="Номер слайда 7"/>
          <p:cNvSpPr>
            <a:spLocks noGrp="1"/>
          </p:cNvSpPr>
          <p:nvPr>
            <p:ph type="sldNum" sz="quarter" idx="12"/>
          </p:nvPr>
        </p:nvSpPr>
        <p:spPr/>
        <p:txBody>
          <a:bodyPr/>
          <a:lstStyle/>
          <a:p>
            <a:fld id="{725C68B6-61C2-468F-89AB-4B9F7531AA68}" type="slidenum">
              <a:rPr lang="ru-RU" smtClean="0"/>
              <a:pPr/>
              <a:t>2</a:t>
            </a:fld>
            <a:endParaRPr lang="ru-RU" dirty="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2" name="Прямоугольник 1"/>
          <p:cNvSpPr/>
          <p:nvPr/>
        </p:nvSpPr>
        <p:spPr>
          <a:xfrm>
            <a:off x="142844" y="1857375"/>
            <a:ext cx="8893652" cy="4893647"/>
          </a:xfrm>
          <a:prstGeom prst="rect">
            <a:avLst/>
          </a:prstGeom>
        </p:spPr>
        <p:txBody>
          <a:bodyPr wrap="square">
            <a:spAutoFit/>
          </a:bodyPr>
          <a:lstStyle/>
          <a:p>
            <a:pPr algn="just"/>
            <a:r>
              <a:rPr lang="ru-RU" sz="3200" dirty="0">
                <a:latin typeface="Arial Black" panose="020B0A04020102020204" pitchFamily="34" charset="0"/>
              </a:rPr>
              <a:t>	</a:t>
            </a:r>
            <a:r>
              <a:rPr lang="ru-RU" sz="2800" dirty="0" smtClean="0">
                <a:latin typeface="Arial Black" panose="020B0A04020102020204" pitchFamily="34" charset="0"/>
              </a:rPr>
              <a:t>- информирование родителей (законных представителей) по вопросам организации и проведения Государственной итоговой аттестации в 2017 году;</a:t>
            </a:r>
          </a:p>
          <a:p>
            <a:pPr algn="just"/>
            <a:r>
              <a:rPr lang="ru-RU" sz="2800" dirty="0" smtClean="0">
                <a:latin typeface="Arial Black" panose="020B0A04020102020204" pitchFamily="34" charset="0"/>
              </a:rPr>
              <a:t> 	- создание условий по подготовке к:</a:t>
            </a:r>
          </a:p>
          <a:p>
            <a:pPr marL="514350" indent="-514350" algn="just">
              <a:buAutoNum type="arabicParenR"/>
            </a:pPr>
            <a:r>
              <a:rPr lang="ru-RU" sz="2800" dirty="0" smtClean="0">
                <a:latin typeface="Arial Black" panose="020B0A04020102020204" pitchFamily="34" charset="0"/>
              </a:rPr>
              <a:t>Единому государственному экзамену (далее – ЕГЭ), </a:t>
            </a:r>
          </a:p>
          <a:p>
            <a:pPr marL="514350" indent="-514350" algn="just">
              <a:buAutoNum type="arabicParenR"/>
            </a:pPr>
            <a:r>
              <a:rPr lang="ru-RU" sz="2800" dirty="0" smtClean="0">
                <a:latin typeface="Arial Black" panose="020B0A04020102020204" pitchFamily="34" charset="0"/>
              </a:rPr>
              <a:t>Государственному выпускному экзамену (далее – ГВЭ) в </a:t>
            </a:r>
            <a:r>
              <a:rPr lang="ru-RU" sz="2800" dirty="0">
                <a:latin typeface="Arial Black" panose="020B0A04020102020204" pitchFamily="34" charset="0"/>
              </a:rPr>
              <a:t>семье и школе.</a:t>
            </a:r>
          </a:p>
        </p:txBody>
      </p:sp>
    </p:spTree>
    <p:extLst>
      <p:ext uri="{BB962C8B-B14F-4D97-AF65-F5344CB8AC3E}">
        <p14:creationId xmlns:p14="http://schemas.microsoft.com/office/powerpoint/2010/main" val="30748889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187624" y="214290"/>
            <a:ext cx="79563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Основные тенденции 2017 года:</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20</a:t>
            </a:fld>
            <a:endParaRPr lang="ru-RU"/>
          </a:p>
        </p:txBody>
      </p:sp>
      <p:sp>
        <p:nvSpPr>
          <p:cNvPr id="35841" name="Rectangle 1"/>
          <p:cNvSpPr>
            <a:spLocks noChangeArrowheads="1"/>
          </p:cNvSpPr>
          <p:nvPr/>
        </p:nvSpPr>
        <p:spPr bwMode="auto">
          <a:xfrm>
            <a:off x="214282" y="3472161"/>
            <a:ext cx="857256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lang="ru-RU" sz="3200" dirty="0" smtClean="0">
              <a:latin typeface="Arial Black" pitchFamily="34" charset="0"/>
            </a:endParaRPr>
          </a:p>
          <a:p>
            <a:pPr algn="r"/>
            <a:endParaRPr lang="ru-RU" sz="4800" b="1" dirty="0" smtClean="0"/>
          </a:p>
        </p:txBody>
      </p:sp>
      <p:sp>
        <p:nvSpPr>
          <p:cNvPr id="2" name="Прямоугольник 1"/>
          <p:cNvSpPr/>
          <p:nvPr/>
        </p:nvSpPr>
        <p:spPr>
          <a:xfrm>
            <a:off x="285750" y="1857375"/>
            <a:ext cx="8712968" cy="584775"/>
          </a:xfrm>
          <a:prstGeom prst="rect">
            <a:avLst/>
          </a:prstGeom>
        </p:spPr>
        <p:txBody>
          <a:bodyPr wrap="square">
            <a:spAutoFit/>
          </a:bodyPr>
          <a:lstStyle/>
          <a:p>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	</a:t>
            </a:r>
            <a:endParaRPr lang="ru-RU" sz="2800" dirty="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4" name="Прямоугольник 3"/>
          <p:cNvSpPr/>
          <p:nvPr/>
        </p:nvSpPr>
        <p:spPr>
          <a:xfrm>
            <a:off x="142844" y="1857375"/>
            <a:ext cx="8855874" cy="5039841"/>
          </a:xfrm>
          <a:prstGeom prst="rect">
            <a:avLst/>
          </a:prstGeom>
        </p:spPr>
        <p:txBody>
          <a:bodyPr wrap="square">
            <a:spAutoFit/>
          </a:bodyPr>
          <a:lstStyle/>
          <a:p>
            <a:pPr algn="just" fontAlgn="base">
              <a:spcBef>
                <a:spcPct val="0"/>
              </a:spcBef>
              <a:spcAft>
                <a:spcPct val="0"/>
              </a:spcAft>
            </a:pPr>
            <a:r>
              <a:rPr lang="ru-RU" sz="2400" dirty="0">
                <a:latin typeface="Arial Black" panose="020B0A04020102020204" pitchFamily="34" charset="0"/>
              </a:rPr>
              <a:t>	</a:t>
            </a:r>
            <a:r>
              <a:rPr lang="ru-RU" sz="1750" b="1" dirty="0" smtClean="0">
                <a:latin typeface="Arial Black" panose="020B0A04020102020204" pitchFamily="34" charset="0"/>
              </a:rPr>
              <a:t>Существенных </a:t>
            </a:r>
            <a:r>
              <a:rPr lang="ru-RU" sz="1750" b="1" dirty="0">
                <a:latin typeface="Arial Black" panose="020B0A04020102020204" pitchFamily="34" charset="0"/>
              </a:rPr>
              <a:t>содержательных изменений в ЕГЭ-2017 не будет, за исключением трех предметов. </a:t>
            </a:r>
            <a:endParaRPr lang="ru-RU" sz="1750" b="1" dirty="0" smtClean="0">
              <a:latin typeface="Arial Black" panose="020B0A04020102020204" pitchFamily="34" charset="0"/>
            </a:endParaRPr>
          </a:p>
          <a:p>
            <a:pPr algn="just" fontAlgn="base">
              <a:spcBef>
                <a:spcPct val="0"/>
              </a:spcBef>
              <a:spcAft>
                <a:spcPct val="0"/>
              </a:spcAft>
            </a:pPr>
            <a:r>
              <a:rPr lang="ru-RU" sz="1750" b="1" dirty="0">
                <a:latin typeface="Arial Black" panose="020B0A04020102020204" pitchFamily="34" charset="0"/>
              </a:rPr>
              <a:t>	</a:t>
            </a:r>
            <a:r>
              <a:rPr lang="ru-RU" sz="1750" b="1" dirty="0" smtClean="0">
                <a:latin typeface="Arial Black" panose="020B0A04020102020204" pitchFamily="34" charset="0"/>
              </a:rPr>
              <a:t>Во-первых</a:t>
            </a:r>
            <a:r>
              <a:rPr lang="ru-RU" sz="1750" b="1" dirty="0">
                <a:latin typeface="Arial Black" panose="020B0A04020102020204" pitchFamily="34" charset="0"/>
              </a:rPr>
              <a:t>, оптимизирована структура экзаменационной работы </a:t>
            </a:r>
            <a:r>
              <a:rPr lang="ru-RU" sz="1750" b="1" i="1" u="sng" dirty="0">
                <a:latin typeface="Arial Black" panose="020B0A04020102020204" pitchFamily="34" charset="0"/>
              </a:rPr>
              <a:t>по биологии</a:t>
            </a:r>
            <a:r>
              <a:rPr lang="ru-RU" sz="1750" b="1" dirty="0">
                <a:latin typeface="Arial Black" panose="020B0A04020102020204" pitchFamily="34" charset="0"/>
              </a:rPr>
              <a:t>, а именно исключены задания с выбором одного ответа, сокращено количество заданий, включены новые типы заданий, также уменьшен максимальный первичный балл, а продолжительность экзаменационной работы увеличена до 210 минут.  </a:t>
            </a:r>
            <a:endParaRPr lang="ru-RU" sz="1750" b="1" dirty="0" smtClean="0">
              <a:latin typeface="Arial Black" panose="020B0A04020102020204" pitchFamily="34" charset="0"/>
            </a:endParaRPr>
          </a:p>
          <a:p>
            <a:pPr algn="just" fontAlgn="base">
              <a:spcBef>
                <a:spcPct val="0"/>
              </a:spcBef>
              <a:spcAft>
                <a:spcPct val="0"/>
              </a:spcAft>
            </a:pPr>
            <a:r>
              <a:rPr lang="ru-RU" sz="1750" b="1" dirty="0">
                <a:latin typeface="Arial Black" panose="020B0A04020102020204" pitchFamily="34" charset="0"/>
              </a:rPr>
              <a:t>	</a:t>
            </a:r>
            <a:r>
              <a:rPr lang="ru-RU" sz="1750" b="1" dirty="0" smtClean="0">
                <a:latin typeface="Arial Black" panose="020B0A04020102020204" pitchFamily="34" charset="0"/>
              </a:rPr>
              <a:t>Во-вторых</a:t>
            </a:r>
            <a:r>
              <a:rPr lang="ru-RU" sz="1750" b="1" dirty="0">
                <a:latin typeface="Arial Black" panose="020B0A04020102020204" pitchFamily="34" charset="0"/>
              </a:rPr>
              <a:t>, принципиально изменена структура первой части контрольных измерительных материалов </a:t>
            </a:r>
            <a:r>
              <a:rPr lang="ru-RU" sz="1750" b="1" i="1" u="sng" dirty="0">
                <a:latin typeface="Arial Black" panose="020B0A04020102020204" pitchFamily="34" charset="0"/>
              </a:rPr>
              <a:t>по химии</a:t>
            </a:r>
            <a:r>
              <a:rPr lang="ru-RU" sz="1750" b="1" dirty="0">
                <a:latin typeface="Arial Black" panose="020B0A04020102020204" pitchFamily="34" charset="0"/>
              </a:rPr>
              <a:t>: исключены задания с выбором одного ответа, задания сгруппированы по отдельным тематическим блокам, уменьшено общее количество заданий, изменена шкала оценивания и снижен максимальный первичный балл за выполнение работы в целом. </a:t>
            </a:r>
            <a:endParaRPr lang="ru-RU" sz="1750" b="1" dirty="0" smtClean="0">
              <a:latin typeface="Arial Black" panose="020B0A04020102020204" pitchFamily="34" charset="0"/>
            </a:endParaRPr>
          </a:p>
          <a:p>
            <a:pPr algn="just" fontAlgn="base">
              <a:spcBef>
                <a:spcPct val="0"/>
              </a:spcBef>
              <a:spcAft>
                <a:spcPct val="0"/>
              </a:spcAft>
            </a:pPr>
            <a:r>
              <a:rPr lang="ru-RU" sz="1750" b="1" dirty="0">
                <a:latin typeface="Arial Black" panose="020B0A04020102020204" pitchFamily="34" charset="0"/>
              </a:rPr>
              <a:t>	</a:t>
            </a:r>
            <a:r>
              <a:rPr lang="ru-RU" sz="1750" b="1" dirty="0" smtClean="0">
                <a:latin typeface="Arial Black" panose="020B0A04020102020204" pitchFamily="34" charset="0"/>
              </a:rPr>
              <a:t>Изменения </a:t>
            </a:r>
            <a:r>
              <a:rPr lang="ru-RU" sz="1750" b="1" dirty="0">
                <a:latin typeface="Arial Black" panose="020B0A04020102020204" pitchFamily="34" charset="0"/>
              </a:rPr>
              <a:t>коснулись экзаменационных работ </a:t>
            </a:r>
            <a:r>
              <a:rPr lang="ru-RU" sz="1750" b="1" i="1" u="sng" dirty="0">
                <a:latin typeface="Arial Black" panose="020B0A04020102020204" pitchFamily="34" charset="0"/>
              </a:rPr>
              <a:t>по физике</a:t>
            </a:r>
            <a:r>
              <a:rPr lang="ru-RU" sz="1750" b="1" dirty="0">
                <a:latin typeface="Arial Black" panose="020B0A04020102020204" pitchFamily="34" charset="0"/>
              </a:rPr>
              <a:t>: так же изменена структура первой части, кроме того, исключены задания с выбором одного верного ответа и добавлены задания с кратким ответом</a:t>
            </a:r>
            <a:r>
              <a:rPr lang="ru-RU" sz="1750" b="1" dirty="0" smtClean="0">
                <a:latin typeface="Arial Black" panose="020B0A04020102020204" pitchFamily="34" charset="0"/>
              </a:rPr>
              <a:t>.</a:t>
            </a:r>
            <a:endParaRPr lang="ru-RU" sz="1750" dirty="0">
              <a:latin typeface="Arial Black" panose="020B0A04020102020204" pitchFamily="34" charset="0"/>
            </a:endParaRPr>
          </a:p>
        </p:txBody>
      </p:sp>
    </p:spTree>
    <p:extLst>
      <p:ext uri="{BB962C8B-B14F-4D97-AF65-F5344CB8AC3E}">
        <p14:creationId xmlns:p14="http://schemas.microsoft.com/office/powerpoint/2010/main" val="2249378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187624" y="214290"/>
            <a:ext cx="79563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 </a:t>
            </a:r>
            <a:r>
              <a:rPr lang="ru-RU" sz="3600" b="1" dirty="0">
                <a:solidFill>
                  <a:schemeClr val="tx2">
                    <a:lumMod val="50000"/>
                  </a:schemeClr>
                </a:solidFill>
                <a:latin typeface="Arial Black" pitchFamily="34" charset="0"/>
              </a:rPr>
              <a:t>ГИА в </a:t>
            </a:r>
            <a:r>
              <a:rPr lang="ru-RU" sz="3600" b="1" dirty="0" smtClean="0">
                <a:solidFill>
                  <a:schemeClr val="tx2">
                    <a:lumMod val="50000"/>
                  </a:schemeClr>
                </a:solidFill>
                <a:latin typeface="Arial Black" pitchFamily="34" charset="0"/>
              </a:rPr>
              <a:t>2017 году:</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21</a:t>
            </a:fld>
            <a:endParaRPr lang="ru-RU"/>
          </a:p>
        </p:txBody>
      </p:sp>
      <p:sp>
        <p:nvSpPr>
          <p:cNvPr id="35841" name="Rectangle 1"/>
          <p:cNvSpPr>
            <a:spLocks noChangeArrowheads="1"/>
          </p:cNvSpPr>
          <p:nvPr/>
        </p:nvSpPr>
        <p:spPr bwMode="auto">
          <a:xfrm>
            <a:off x="214282" y="3472161"/>
            <a:ext cx="857256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lang="ru-RU" sz="3200" dirty="0" smtClean="0">
              <a:latin typeface="Arial Black" pitchFamily="34" charset="0"/>
            </a:endParaRPr>
          </a:p>
          <a:p>
            <a:pPr algn="r"/>
            <a:endParaRPr lang="ru-RU" sz="4800" b="1" dirty="0" smtClean="0"/>
          </a:p>
        </p:txBody>
      </p:sp>
      <p:sp>
        <p:nvSpPr>
          <p:cNvPr id="2" name="Прямоугольник 1"/>
          <p:cNvSpPr/>
          <p:nvPr/>
        </p:nvSpPr>
        <p:spPr>
          <a:xfrm>
            <a:off x="285750" y="1857375"/>
            <a:ext cx="8712968" cy="584775"/>
          </a:xfrm>
          <a:prstGeom prst="rect">
            <a:avLst/>
          </a:prstGeom>
        </p:spPr>
        <p:txBody>
          <a:bodyPr wrap="square">
            <a:spAutoFit/>
          </a:bodyPr>
          <a:lstStyle/>
          <a:p>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	</a:t>
            </a:r>
            <a:endParaRPr lang="ru-RU" sz="2800" dirty="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140469" y="1719562"/>
            <a:ext cx="8848624" cy="4662815"/>
          </a:xfrm>
          <a:prstGeom prst="rect">
            <a:avLst/>
          </a:prstGeom>
        </p:spPr>
        <p:txBody>
          <a:bodyPr wrap="square">
            <a:spAutoFit/>
          </a:bodyPr>
          <a:lstStyle/>
          <a:p>
            <a:pPr algn="just"/>
            <a:r>
              <a:rPr lang="ru-RU" sz="3200" dirty="0" smtClean="0">
                <a:latin typeface="Arial Black" panose="020B0A04020102020204" pitchFamily="34" charset="0"/>
              </a:rPr>
              <a:t>	</a:t>
            </a:r>
            <a:r>
              <a:rPr lang="ru-RU" sz="3600" dirty="0" smtClean="0">
                <a:solidFill>
                  <a:schemeClr val="accent6">
                    <a:lumMod val="50000"/>
                  </a:schemeClr>
                </a:solidFill>
                <a:latin typeface="Arial Black" panose="020B0A04020102020204" pitchFamily="34" charset="0"/>
              </a:rPr>
              <a:t>Всероссийские проверочные работы для учащихся 11 классов:</a:t>
            </a:r>
          </a:p>
          <a:p>
            <a:pPr algn="ctr"/>
            <a:endParaRPr lang="ru-RU" sz="900" dirty="0" smtClean="0">
              <a:latin typeface="Arial Black" panose="020B0A04020102020204" pitchFamily="34" charset="0"/>
            </a:endParaRPr>
          </a:p>
          <a:p>
            <a:pPr algn="ctr"/>
            <a:r>
              <a:rPr lang="ru-RU" sz="3600" dirty="0" smtClean="0">
                <a:latin typeface="Arial Black" panose="020B0A04020102020204" pitchFamily="34" charset="0"/>
              </a:rPr>
              <a:t>25 апреля 2017 – Физика;</a:t>
            </a:r>
          </a:p>
          <a:p>
            <a:pPr algn="ctr"/>
            <a:r>
              <a:rPr lang="ru-RU" sz="3600" dirty="0" smtClean="0">
                <a:latin typeface="Arial Black" panose="020B0A04020102020204" pitchFamily="34" charset="0"/>
              </a:rPr>
              <a:t>27 апреля 2017 – Химия;</a:t>
            </a:r>
          </a:p>
          <a:p>
            <a:pPr algn="ctr"/>
            <a:r>
              <a:rPr lang="ru-RU" sz="3600" dirty="0" smtClean="0">
                <a:latin typeface="Arial Black" panose="020B0A04020102020204" pitchFamily="34" charset="0"/>
              </a:rPr>
              <a:t>11 мая </a:t>
            </a:r>
            <a:r>
              <a:rPr lang="ru-RU" sz="3600" dirty="0">
                <a:latin typeface="Arial Black" panose="020B0A04020102020204" pitchFamily="34" charset="0"/>
              </a:rPr>
              <a:t>2017</a:t>
            </a:r>
            <a:r>
              <a:rPr lang="ru-RU" sz="3600" dirty="0" smtClean="0">
                <a:latin typeface="Arial Black" panose="020B0A04020102020204" pitchFamily="34" charset="0"/>
              </a:rPr>
              <a:t>– Биология;</a:t>
            </a:r>
          </a:p>
          <a:p>
            <a:pPr algn="ctr"/>
            <a:r>
              <a:rPr lang="ru-RU" sz="3600" dirty="0" smtClean="0">
                <a:latin typeface="Arial Black" panose="020B0A04020102020204" pitchFamily="34" charset="0"/>
              </a:rPr>
              <a:t>16 </a:t>
            </a:r>
            <a:r>
              <a:rPr lang="ru-RU" sz="3600" dirty="0">
                <a:latin typeface="Arial Black" panose="020B0A04020102020204" pitchFamily="34" charset="0"/>
              </a:rPr>
              <a:t>мая 2017– </a:t>
            </a:r>
            <a:r>
              <a:rPr lang="ru-RU" sz="3600" dirty="0" smtClean="0">
                <a:latin typeface="Arial Black" panose="020B0A04020102020204" pitchFamily="34" charset="0"/>
              </a:rPr>
              <a:t>География;</a:t>
            </a:r>
          </a:p>
          <a:p>
            <a:pPr algn="ctr"/>
            <a:r>
              <a:rPr lang="ru-RU" sz="3600" dirty="0" smtClean="0">
                <a:latin typeface="Arial Black" panose="020B0A04020102020204" pitchFamily="34" charset="0"/>
              </a:rPr>
              <a:t>18 мая </a:t>
            </a:r>
            <a:r>
              <a:rPr lang="ru-RU" sz="3600" dirty="0">
                <a:latin typeface="Arial Black" panose="020B0A04020102020204" pitchFamily="34" charset="0"/>
              </a:rPr>
              <a:t>2017</a:t>
            </a:r>
            <a:r>
              <a:rPr lang="ru-RU" sz="3600" dirty="0" smtClean="0">
                <a:latin typeface="Arial Black" panose="020B0A04020102020204" pitchFamily="34" charset="0"/>
              </a:rPr>
              <a:t>– История.</a:t>
            </a:r>
            <a:endParaRPr lang="ru-RU" sz="3600" dirty="0">
              <a:latin typeface="Arial Black" pitchFamily="34" charset="0"/>
            </a:endParaRPr>
          </a:p>
        </p:txBody>
      </p:sp>
    </p:spTree>
    <p:extLst>
      <p:ext uri="{BB962C8B-B14F-4D97-AF65-F5344CB8AC3E}">
        <p14:creationId xmlns:p14="http://schemas.microsoft.com/office/powerpoint/2010/main" val="57538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835696" y="205915"/>
            <a:ext cx="7560840"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dirty="0" smtClean="0">
                <a:latin typeface="Arial Black" pitchFamily="34" charset="0"/>
                <a:ea typeface="Times New Roman" pitchFamily="18" charset="0"/>
                <a:cs typeface="Times New Roman" pitchFamily="18" charset="0"/>
              </a:rPr>
              <a:t>Сроки проведения ЕГЭ, ГВЭ</a:t>
            </a:r>
            <a:br>
              <a:rPr lang="ru-RU" sz="2800" dirty="0" smtClean="0">
                <a:latin typeface="Arial Black" pitchFamily="34" charset="0"/>
                <a:ea typeface="Times New Roman" pitchFamily="18" charset="0"/>
                <a:cs typeface="Times New Roman" pitchFamily="18" charset="0"/>
              </a:rPr>
            </a:br>
            <a:r>
              <a:rPr lang="ru-RU" sz="2800" dirty="0" smtClean="0">
                <a:solidFill>
                  <a:srgbClr val="FF0000"/>
                </a:solidFill>
                <a:latin typeface="Arial Black" pitchFamily="34" charset="0"/>
                <a:ea typeface="Times New Roman" pitchFamily="18" charset="0"/>
                <a:cs typeface="Times New Roman" pitchFamily="18" charset="0"/>
              </a:rPr>
              <a:t>(проект расписания </a:t>
            </a:r>
            <a:r>
              <a:rPr lang="ru-RU" sz="2800" dirty="0" smtClean="0">
                <a:solidFill>
                  <a:srgbClr val="FF0000"/>
                </a:solidFill>
                <a:latin typeface="Arial Black" panose="020B0A04020102020204" pitchFamily="34" charset="0"/>
              </a:rPr>
              <a:t>от 16.08.2016</a:t>
            </a:r>
            <a:r>
              <a:rPr lang="ru-RU" sz="3600" dirty="0" smtClean="0">
                <a:solidFill>
                  <a:srgbClr val="FF0000"/>
                </a:solidFill>
                <a:latin typeface="Arial Black" pitchFamily="34" charset="0"/>
                <a:ea typeface="Times New Roman" pitchFamily="18" charset="0"/>
                <a:cs typeface="Times New Roman" pitchFamily="18" charset="0"/>
              </a:rPr>
              <a:t>)</a:t>
            </a:r>
            <a:endParaRPr lang="ru-RU" sz="3600" dirty="0">
              <a:solidFill>
                <a:srgbClr val="FF0000"/>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b="1" smtClean="0"/>
              <a:pPr/>
              <a:t>22</a:t>
            </a:fld>
            <a:endParaRPr lang="ru-RU" b="1" dirty="0"/>
          </a:p>
        </p:txBody>
      </p:sp>
      <p:sp>
        <p:nvSpPr>
          <p:cNvPr id="120833" name="Rectangle 1"/>
          <p:cNvSpPr>
            <a:spLocks noChangeArrowheads="1"/>
          </p:cNvSpPr>
          <p:nvPr/>
        </p:nvSpPr>
        <p:spPr bwMode="auto">
          <a:xfrm>
            <a:off x="35497" y="1494893"/>
            <a:ext cx="9047938" cy="5363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2400" dirty="0" smtClean="0">
                <a:solidFill>
                  <a:schemeClr val="accent2">
                    <a:lumMod val="50000"/>
                  </a:schemeClr>
                </a:solidFill>
                <a:latin typeface="Arial Black" panose="020B0A04020102020204" pitchFamily="34" charset="0"/>
              </a:rPr>
              <a:t>Основной </a:t>
            </a:r>
            <a:r>
              <a:rPr lang="ru-RU" sz="2400" dirty="0">
                <a:solidFill>
                  <a:schemeClr val="accent2">
                    <a:lumMod val="50000"/>
                  </a:schemeClr>
                </a:solidFill>
                <a:latin typeface="Arial Black" panose="020B0A04020102020204" pitchFamily="34" charset="0"/>
              </a:rPr>
              <a:t>этап: </a:t>
            </a:r>
            <a:endParaRPr lang="ru-RU" sz="2400" dirty="0" smtClean="0">
              <a:solidFill>
                <a:schemeClr val="accent2">
                  <a:lumMod val="50000"/>
                </a:schemeClr>
              </a:solidFill>
              <a:latin typeface="Arial Black" panose="020B0A04020102020204" pitchFamily="34" charset="0"/>
            </a:endParaRPr>
          </a:p>
          <a:p>
            <a:pPr algn="just"/>
            <a:r>
              <a:rPr lang="ru-RU" sz="2600" dirty="0" smtClean="0">
                <a:latin typeface="Arial Black" panose="020B0A04020102020204" pitchFamily="34" charset="0"/>
              </a:rPr>
              <a:t>29 </a:t>
            </a:r>
            <a:r>
              <a:rPr lang="ru-RU" sz="2600" dirty="0">
                <a:latin typeface="Arial Black" panose="020B0A04020102020204" pitchFamily="34" charset="0"/>
              </a:rPr>
              <a:t>мая (</a:t>
            </a:r>
            <a:r>
              <a:rPr lang="ru-RU" sz="2600" dirty="0" err="1" smtClean="0">
                <a:latin typeface="Arial Black" panose="020B0A04020102020204" pitchFamily="34" charset="0"/>
              </a:rPr>
              <a:t>пн</a:t>
            </a:r>
            <a:r>
              <a:rPr lang="ru-RU" sz="2600" dirty="0" smtClean="0">
                <a:latin typeface="Arial Black" panose="020B0A04020102020204" pitchFamily="34" charset="0"/>
              </a:rPr>
              <a:t>) география, </a:t>
            </a:r>
            <a:r>
              <a:rPr lang="ru-RU" sz="2600" dirty="0" err="1" smtClean="0">
                <a:latin typeface="Arial Black" panose="020B0A04020102020204" pitchFamily="34" charset="0"/>
              </a:rPr>
              <a:t>ИиИКТ</a:t>
            </a:r>
            <a:endParaRPr lang="ru-RU" sz="2600" dirty="0" smtClean="0">
              <a:latin typeface="Arial Black" panose="020B0A04020102020204" pitchFamily="34" charset="0"/>
            </a:endParaRPr>
          </a:p>
          <a:p>
            <a:pPr algn="just"/>
            <a:r>
              <a:rPr lang="ru-RU" sz="2600" dirty="0" smtClean="0">
                <a:latin typeface="Arial Black" panose="020B0A04020102020204" pitchFamily="34" charset="0"/>
              </a:rPr>
              <a:t>31 </a:t>
            </a:r>
            <a:r>
              <a:rPr lang="ru-RU" sz="2600" dirty="0">
                <a:latin typeface="Arial Black" panose="020B0A04020102020204" pitchFamily="34" charset="0"/>
              </a:rPr>
              <a:t>мая (ср) </a:t>
            </a:r>
            <a:r>
              <a:rPr lang="ru-RU" sz="2600" dirty="0" smtClean="0">
                <a:latin typeface="Arial Black" panose="020B0A04020102020204" pitchFamily="34" charset="0"/>
              </a:rPr>
              <a:t>русский язык, </a:t>
            </a:r>
          </a:p>
          <a:p>
            <a:pPr algn="just"/>
            <a:r>
              <a:rPr lang="ru-RU" sz="2600" dirty="0" smtClean="0">
                <a:latin typeface="Arial Black" panose="020B0A04020102020204" pitchFamily="34" charset="0"/>
              </a:rPr>
              <a:t>2 </a:t>
            </a:r>
            <a:r>
              <a:rPr lang="ru-RU" sz="2600" dirty="0">
                <a:latin typeface="Arial Black" panose="020B0A04020102020204" pitchFamily="34" charset="0"/>
              </a:rPr>
              <a:t>июня (</a:t>
            </a:r>
            <a:r>
              <a:rPr lang="ru-RU" sz="2600" dirty="0" err="1">
                <a:latin typeface="Arial Black" panose="020B0A04020102020204" pitchFamily="34" charset="0"/>
              </a:rPr>
              <a:t>пт</a:t>
            </a:r>
            <a:r>
              <a:rPr lang="ru-RU" sz="2600" dirty="0">
                <a:latin typeface="Arial Black" panose="020B0A04020102020204" pitchFamily="34" charset="0"/>
              </a:rPr>
              <a:t>) </a:t>
            </a:r>
            <a:r>
              <a:rPr lang="ru-RU" sz="2600" dirty="0" smtClean="0">
                <a:latin typeface="Arial Black" panose="020B0A04020102020204" pitchFamily="34" charset="0"/>
              </a:rPr>
              <a:t>химия, история, </a:t>
            </a:r>
          </a:p>
          <a:p>
            <a:pPr algn="just"/>
            <a:r>
              <a:rPr lang="ru-RU" sz="2600" dirty="0" smtClean="0">
                <a:latin typeface="Arial Black" panose="020B0A04020102020204" pitchFamily="34" charset="0"/>
              </a:rPr>
              <a:t>5 </a:t>
            </a:r>
            <a:r>
              <a:rPr lang="ru-RU" sz="2600" dirty="0">
                <a:latin typeface="Arial Black" panose="020B0A04020102020204" pitchFamily="34" charset="0"/>
              </a:rPr>
              <a:t>июня (</a:t>
            </a:r>
            <a:r>
              <a:rPr lang="ru-RU" sz="2600" dirty="0" err="1">
                <a:latin typeface="Arial Black" panose="020B0A04020102020204" pitchFamily="34" charset="0"/>
              </a:rPr>
              <a:t>пн</a:t>
            </a:r>
            <a:r>
              <a:rPr lang="ru-RU" sz="2600" dirty="0">
                <a:latin typeface="Arial Black" panose="020B0A04020102020204" pitchFamily="34" charset="0"/>
              </a:rPr>
              <a:t>) математика базовая, </a:t>
            </a:r>
          </a:p>
          <a:p>
            <a:pPr algn="just"/>
            <a:r>
              <a:rPr lang="ru-RU" sz="2600" dirty="0" smtClean="0">
                <a:latin typeface="Arial Black" panose="020B0A04020102020204" pitchFamily="34" charset="0"/>
              </a:rPr>
              <a:t>7 </a:t>
            </a:r>
            <a:r>
              <a:rPr lang="ru-RU" sz="2600" dirty="0">
                <a:latin typeface="Arial Black" panose="020B0A04020102020204" pitchFamily="34" charset="0"/>
              </a:rPr>
              <a:t>июня (ср) математика </a:t>
            </a:r>
            <a:r>
              <a:rPr lang="ru-RU" sz="2600" dirty="0" smtClean="0">
                <a:latin typeface="Arial Black" panose="020B0A04020102020204" pitchFamily="34" charset="0"/>
              </a:rPr>
              <a:t>профильная, </a:t>
            </a:r>
          </a:p>
          <a:p>
            <a:pPr algn="just"/>
            <a:r>
              <a:rPr lang="ru-RU" sz="2600" dirty="0" smtClean="0">
                <a:latin typeface="Arial Black" panose="020B0A04020102020204" pitchFamily="34" charset="0"/>
              </a:rPr>
              <a:t>9 </a:t>
            </a:r>
            <a:r>
              <a:rPr lang="ru-RU" sz="2600" dirty="0">
                <a:latin typeface="Arial Black" panose="020B0A04020102020204" pitchFamily="34" charset="0"/>
              </a:rPr>
              <a:t>июня (</a:t>
            </a:r>
            <a:r>
              <a:rPr lang="ru-RU" sz="2600" dirty="0" err="1">
                <a:latin typeface="Arial Black" panose="020B0A04020102020204" pitchFamily="34" charset="0"/>
              </a:rPr>
              <a:t>пт</a:t>
            </a:r>
            <a:r>
              <a:rPr lang="ru-RU" sz="2600" dirty="0">
                <a:latin typeface="Arial Black" panose="020B0A04020102020204" pitchFamily="34" charset="0"/>
              </a:rPr>
              <a:t>) </a:t>
            </a:r>
            <a:r>
              <a:rPr lang="ru-RU" sz="2600" dirty="0" smtClean="0">
                <a:latin typeface="Arial Black" panose="020B0A04020102020204" pitchFamily="34" charset="0"/>
              </a:rPr>
              <a:t>обществознание, </a:t>
            </a:r>
          </a:p>
          <a:p>
            <a:pPr algn="just"/>
            <a:r>
              <a:rPr lang="ru-RU" sz="2600" dirty="0" smtClean="0">
                <a:latin typeface="Arial Black" panose="020B0A04020102020204" pitchFamily="34" charset="0"/>
              </a:rPr>
              <a:t>13 </a:t>
            </a:r>
            <a:r>
              <a:rPr lang="ru-RU" sz="2600" dirty="0">
                <a:latin typeface="Arial Black" panose="020B0A04020102020204" pitchFamily="34" charset="0"/>
              </a:rPr>
              <a:t>июня (</a:t>
            </a:r>
            <a:r>
              <a:rPr lang="ru-RU" sz="2600" dirty="0" err="1">
                <a:latin typeface="Arial Black" panose="020B0A04020102020204" pitchFamily="34" charset="0"/>
              </a:rPr>
              <a:t>вт</a:t>
            </a:r>
            <a:r>
              <a:rPr lang="ru-RU" sz="2600" dirty="0">
                <a:latin typeface="Arial Black" panose="020B0A04020102020204" pitchFamily="34" charset="0"/>
              </a:rPr>
              <a:t>) физика, </a:t>
            </a:r>
            <a:r>
              <a:rPr lang="ru-RU" sz="2600" dirty="0" smtClean="0">
                <a:latin typeface="Arial Black" panose="020B0A04020102020204" pitchFamily="34" charset="0"/>
              </a:rPr>
              <a:t>литература, </a:t>
            </a:r>
          </a:p>
          <a:p>
            <a:pPr algn="just"/>
            <a:r>
              <a:rPr lang="ru-RU" sz="2600" dirty="0" smtClean="0">
                <a:latin typeface="Arial Black" panose="020B0A04020102020204" pitchFamily="34" charset="0"/>
              </a:rPr>
              <a:t>15 </a:t>
            </a:r>
            <a:r>
              <a:rPr lang="ru-RU" sz="2600" dirty="0">
                <a:latin typeface="Arial Black" panose="020B0A04020102020204" pitchFamily="34" charset="0"/>
              </a:rPr>
              <a:t>июня (</a:t>
            </a:r>
            <a:r>
              <a:rPr lang="ru-RU" sz="2600" dirty="0" err="1">
                <a:latin typeface="Arial Black" panose="020B0A04020102020204" pitchFamily="34" charset="0"/>
              </a:rPr>
              <a:t>чт</a:t>
            </a:r>
            <a:r>
              <a:rPr lang="ru-RU" sz="2600" dirty="0">
                <a:latin typeface="Arial Black" panose="020B0A04020102020204" pitchFamily="34" charset="0"/>
              </a:rPr>
              <a:t>) иностранные </a:t>
            </a:r>
            <a:r>
              <a:rPr lang="ru-RU" sz="2600" dirty="0" smtClean="0">
                <a:latin typeface="Arial Black" panose="020B0A04020102020204" pitchFamily="34" charset="0"/>
              </a:rPr>
              <a:t>языки, биология, </a:t>
            </a:r>
          </a:p>
          <a:p>
            <a:pPr algn="just"/>
            <a:r>
              <a:rPr lang="ru-RU" sz="2600" dirty="0" smtClean="0">
                <a:latin typeface="Arial Black" panose="020B0A04020102020204" pitchFamily="34" charset="0"/>
              </a:rPr>
              <a:t>16 июня (</a:t>
            </a:r>
            <a:r>
              <a:rPr lang="ru-RU" sz="2600" dirty="0" err="1" smtClean="0">
                <a:latin typeface="Arial Black" panose="020B0A04020102020204" pitchFamily="34" charset="0"/>
              </a:rPr>
              <a:t>пт</a:t>
            </a:r>
            <a:r>
              <a:rPr lang="ru-RU" sz="2600" dirty="0" smtClean="0">
                <a:latin typeface="Arial Black" panose="020B0A04020102020204" pitchFamily="34" charset="0"/>
              </a:rPr>
              <a:t>) иностранные языки (устная часть), </a:t>
            </a:r>
          </a:p>
          <a:p>
            <a:pPr algn="just"/>
            <a:r>
              <a:rPr lang="ru-RU" sz="2600" dirty="0" smtClean="0">
                <a:latin typeface="Arial Black" panose="020B0A04020102020204" pitchFamily="34" charset="0"/>
              </a:rPr>
              <a:t>17 июня (</a:t>
            </a:r>
            <a:r>
              <a:rPr lang="ru-RU" sz="2600" dirty="0" err="1" smtClean="0">
                <a:latin typeface="Arial Black" panose="020B0A04020102020204" pitchFamily="34" charset="0"/>
              </a:rPr>
              <a:t>сб</a:t>
            </a:r>
            <a:r>
              <a:rPr lang="ru-RU" sz="2600" dirty="0" smtClean="0">
                <a:latin typeface="Arial Black" panose="020B0A04020102020204" pitchFamily="34" charset="0"/>
              </a:rPr>
              <a:t>) </a:t>
            </a:r>
            <a:r>
              <a:rPr lang="ru-RU" sz="2600" dirty="0">
                <a:latin typeface="Arial Black" panose="020B0A04020102020204" pitchFamily="34" charset="0"/>
              </a:rPr>
              <a:t>иностранные языки (устная часть</a:t>
            </a:r>
            <a:r>
              <a:rPr lang="ru-RU" sz="2600" dirty="0" smtClean="0">
                <a:latin typeface="Arial Black" panose="020B0A04020102020204" pitchFamily="34" charset="0"/>
              </a:rPr>
              <a:t>), иностранные </a:t>
            </a:r>
            <a:r>
              <a:rPr lang="ru-RU" sz="2600" dirty="0">
                <a:latin typeface="Arial Black" panose="020B0A04020102020204" pitchFamily="34" charset="0"/>
              </a:rPr>
              <a:t>языки (устная часть</a:t>
            </a:r>
            <a:r>
              <a:rPr lang="ru-RU" sz="2600" dirty="0" smtClean="0">
                <a:latin typeface="Arial Black" panose="020B0A04020102020204" pitchFamily="34" charset="0"/>
              </a:rPr>
              <a:t>),</a:t>
            </a:r>
            <a:endParaRPr lang="ru-RU" sz="2600" dirty="0">
              <a:latin typeface="Arial Black" panose="020B0A04020102020204" pitchFamily="34" charset="0"/>
            </a:endParaRP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9781" y="142852"/>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28728" y="214290"/>
            <a:ext cx="771527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dirty="0" smtClean="0">
                <a:latin typeface="Arial Black" pitchFamily="34" charset="0"/>
                <a:ea typeface="Times New Roman" pitchFamily="18" charset="0"/>
                <a:cs typeface="Times New Roman" pitchFamily="18" charset="0"/>
              </a:rPr>
              <a:t>Сроки проведения ЕГЭ, ГВЭ</a:t>
            </a:r>
            <a:br>
              <a:rPr lang="ru-RU" sz="3600" dirty="0" smtClean="0">
                <a:latin typeface="Arial Black" pitchFamily="34" charset="0"/>
                <a:ea typeface="Times New Roman" pitchFamily="18" charset="0"/>
                <a:cs typeface="Times New Roman" pitchFamily="18" charset="0"/>
              </a:rPr>
            </a:br>
            <a:r>
              <a:rPr lang="ru-RU" sz="3600" dirty="0" smtClean="0">
                <a:solidFill>
                  <a:srgbClr val="FF0000"/>
                </a:solidFill>
                <a:latin typeface="Arial Black" pitchFamily="34" charset="0"/>
                <a:ea typeface="Times New Roman" pitchFamily="18" charset="0"/>
                <a:cs typeface="Times New Roman" pitchFamily="18" charset="0"/>
              </a:rPr>
              <a:t>(проект расписания)</a:t>
            </a:r>
            <a:endParaRPr lang="ru-RU" sz="3600" b="1" dirty="0">
              <a:ln w="10541" cmpd="sng">
                <a:solidFill>
                  <a:schemeClr val="accent1">
                    <a:shade val="88000"/>
                    <a:satMod val="110000"/>
                  </a:schemeClr>
                </a:solidFill>
                <a:prstDash val="solid"/>
              </a:ln>
              <a:solidFill>
                <a:srgbClr val="FF0000"/>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23</a:t>
            </a:fld>
            <a:endParaRPr lang="ru-RU"/>
          </a:p>
        </p:txBody>
      </p:sp>
      <p:pic>
        <p:nvPicPr>
          <p:cNvPr id="10" name="Рисунок 9"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118785" name="Rectangle 1"/>
          <p:cNvSpPr>
            <a:spLocks noChangeArrowheads="1"/>
          </p:cNvSpPr>
          <p:nvPr/>
        </p:nvSpPr>
        <p:spPr bwMode="auto">
          <a:xfrm>
            <a:off x="142844" y="2271734"/>
            <a:ext cx="8715436" cy="41242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2800" dirty="0">
                <a:latin typeface="Arial Black" panose="020B0A04020102020204" pitchFamily="34" charset="0"/>
              </a:rPr>
              <a:t>Резервные дни: </a:t>
            </a:r>
            <a:endParaRPr lang="ru-RU" sz="2800" dirty="0" smtClean="0">
              <a:latin typeface="Arial Black" panose="020B0A04020102020204" pitchFamily="34" charset="0"/>
            </a:endParaRPr>
          </a:p>
          <a:p>
            <a:pPr algn="just"/>
            <a:r>
              <a:rPr lang="ru-RU" sz="2600" dirty="0" smtClean="0">
                <a:latin typeface="Arial Black" panose="020B0A04020102020204" pitchFamily="34" charset="0"/>
              </a:rPr>
              <a:t>19 </a:t>
            </a:r>
            <a:r>
              <a:rPr lang="ru-RU" sz="2600" dirty="0">
                <a:latin typeface="Arial Black" panose="020B0A04020102020204" pitchFamily="34" charset="0"/>
              </a:rPr>
              <a:t>июня (</a:t>
            </a:r>
            <a:r>
              <a:rPr lang="ru-RU" sz="2600" dirty="0" err="1">
                <a:latin typeface="Arial Black" panose="020B0A04020102020204" pitchFamily="34" charset="0"/>
              </a:rPr>
              <a:t>пн</a:t>
            </a:r>
            <a:r>
              <a:rPr lang="ru-RU" sz="2600" dirty="0">
                <a:latin typeface="Arial Black" panose="020B0A04020102020204" pitchFamily="34" charset="0"/>
              </a:rPr>
              <a:t>) география, химия, история, информатика и </a:t>
            </a:r>
            <a:r>
              <a:rPr lang="ru-RU" sz="2600" dirty="0" smtClean="0">
                <a:latin typeface="Arial Black" panose="020B0A04020102020204" pitchFamily="34" charset="0"/>
              </a:rPr>
              <a:t>ИКТ; </a:t>
            </a:r>
          </a:p>
          <a:p>
            <a:pPr algn="just"/>
            <a:r>
              <a:rPr lang="ru-RU" sz="2600" dirty="0" smtClean="0">
                <a:latin typeface="Arial Black" panose="020B0A04020102020204" pitchFamily="34" charset="0"/>
              </a:rPr>
              <a:t>20 </a:t>
            </a:r>
            <a:r>
              <a:rPr lang="ru-RU" sz="2600" dirty="0">
                <a:latin typeface="Arial Black" panose="020B0A04020102020204" pitchFamily="34" charset="0"/>
              </a:rPr>
              <a:t>июня (</a:t>
            </a:r>
            <a:r>
              <a:rPr lang="ru-RU" sz="2600" dirty="0" err="1">
                <a:latin typeface="Arial Black" panose="020B0A04020102020204" pitchFamily="34" charset="0"/>
              </a:rPr>
              <a:t>вт</a:t>
            </a:r>
            <a:r>
              <a:rPr lang="ru-RU" sz="2600" dirty="0">
                <a:latin typeface="Arial Black" panose="020B0A04020102020204" pitchFamily="34" charset="0"/>
              </a:rPr>
              <a:t>) литература, физика, </a:t>
            </a:r>
            <a:r>
              <a:rPr lang="ru-RU" sz="2600" dirty="0" smtClean="0">
                <a:latin typeface="Arial Black" panose="020B0A04020102020204" pitchFamily="34" charset="0"/>
              </a:rPr>
              <a:t>обществознание; </a:t>
            </a:r>
          </a:p>
          <a:p>
            <a:r>
              <a:rPr lang="ru-RU" sz="2600" dirty="0" smtClean="0">
                <a:latin typeface="Arial Black" panose="020B0A04020102020204" pitchFamily="34" charset="0"/>
              </a:rPr>
              <a:t>21 </a:t>
            </a:r>
            <a:r>
              <a:rPr lang="ru-RU" sz="2600" dirty="0">
                <a:latin typeface="Arial Black" panose="020B0A04020102020204" pitchFamily="34" charset="0"/>
              </a:rPr>
              <a:t>июня (ср) </a:t>
            </a:r>
            <a:r>
              <a:rPr lang="ru-RU" sz="2600" dirty="0" smtClean="0">
                <a:latin typeface="Arial Black" panose="020B0A04020102020204" pitchFamily="34" charset="0"/>
              </a:rPr>
              <a:t>биология, иностранные языки; </a:t>
            </a:r>
          </a:p>
          <a:p>
            <a:r>
              <a:rPr lang="ru-RU" sz="2600" dirty="0" smtClean="0">
                <a:latin typeface="Arial Black" panose="020B0A04020102020204" pitchFamily="34" charset="0"/>
              </a:rPr>
              <a:t>22 </a:t>
            </a:r>
            <a:r>
              <a:rPr lang="ru-RU" sz="2600" dirty="0">
                <a:latin typeface="Arial Black" panose="020B0A04020102020204" pitchFamily="34" charset="0"/>
              </a:rPr>
              <a:t>июня (</a:t>
            </a:r>
            <a:r>
              <a:rPr lang="ru-RU" sz="2600" dirty="0" err="1">
                <a:latin typeface="Arial Black" panose="020B0A04020102020204" pitchFamily="34" charset="0"/>
              </a:rPr>
              <a:t>чт</a:t>
            </a:r>
            <a:r>
              <a:rPr lang="ru-RU" sz="2600" dirty="0">
                <a:latin typeface="Arial Black" panose="020B0A04020102020204" pitchFamily="34" charset="0"/>
              </a:rPr>
              <a:t>) </a:t>
            </a:r>
            <a:r>
              <a:rPr lang="ru-RU" sz="2600" dirty="0" smtClean="0">
                <a:latin typeface="Arial Black" panose="020B0A04020102020204" pitchFamily="34" charset="0"/>
              </a:rPr>
              <a:t>иностранные языки (устно); </a:t>
            </a:r>
          </a:p>
          <a:p>
            <a:r>
              <a:rPr lang="ru-RU" sz="2600" dirty="0" smtClean="0">
                <a:latin typeface="Arial Black" panose="020B0A04020102020204" pitchFamily="34" charset="0"/>
              </a:rPr>
              <a:t>28 </a:t>
            </a:r>
            <a:r>
              <a:rPr lang="ru-RU" sz="2600" dirty="0">
                <a:latin typeface="Arial Black" panose="020B0A04020102020204" pitchFamily="34" charset="0"/>
              </a:rPr>
              <a:t>июня (ср) </a:t>
            </a:r>
            <a:r>
              <a:rPr lang="ru-RU" sz="2600" dirty="0" smtClean="0">
                <a:latin typeface="Arial Black" panose="020B0A04020102020204" pitchFamily="34" charset="0"/>
              </a:rPr>
              <a:t>математика Б, математика П; </a:t>
            </a:r>
          </a:p>
          <a:p>
            <a:pPr algn="just"/>
            <a:r>
              <a:rPr lang="ru-RU" sz="2600" dirty="0" smtClean="0">
                <a:latin typeface="Arial Black" panose="020B0A04020102020204" pitchFamily="34" charset="0"/>
              </a:rPr>
              <a:t>29 </a:t>
            </a:r>
            <a:r>
              <a:rPr lang="ru-RU" sz="2600" dirty="0">
                <a:latin typeface="Arial Black" panose="020B0A04020102020204" pitchFamily="34" charset="0"/>
              </a:rPr>
              <a:t>июня (</a:t>
            </a:r>
            <a:r>
              <a:rPr lang="ru-RU" sz="2600" dirty="0" err="1">
                <a:latin typeface="Arial Black" panose="020B0A04020102020204" pitchFamily="34" charset="0"/>
              </a:rPr>
              <a:t>чт</a:t>
            </a:r>
            <a:r>
              <a:rPr lang="ru-RU" sz="2600" dirty="0">
                <a:latin typeface="Arial Black" panose="020B0A04020102020204" pitchFamily="34" charset="0"/>
              </a:rPr>
              <a:t>) </a:t>
            </a:r>
            <a:r>
              <a:rPr lang="ru-RU" sz="2600" dirty="0" smtClean="0">
                <a:latin typeface="Arial Black" panose="020B0A04020102020204" pitchFamily="34" charset="0"/>
              </a:rPr>
              <a:t>русский язык; </a:t>
            </a:r>
          </a:p>
          <a:p>
            <a:pPr algn="just"/>
            <a:r>
              <a:rPr lang="ru-RU" sz="2600" dirty="0" smtClean="0">
                <a:latin typeface="Arial Black" panose="020B0A04020102020204" pitchFamily="34" charset="0"/>
              </a:rPr>
              <a:t>30 </a:t>
            </a:r>
            <a:r>
              <a:rPr lang="ru-RU" sz="2600" dirty="0">
                <a:latin typeface="Arial Black" panose="020B0A04020102020204" pitchFamily="34" charset="0"/>
              </a:rPr>
              <a:t>июня (</a:t>
            </a:r>
            <a:r>
              <a:rPr lang="ru-RU" sz="2600" dirty="0" err="1">
                <a:latin typeface="Arial Black" panose="020B0A04020102020204" pitchFamily="34" charset="0"/>
              </a:rPr>
              <a:t>пт</a:t>
            </a:r>
            <a:r>
              <a:rPr lang="ru-RU" sz="2600" dirty="0">
                <a:latin typeface="Arial Black" panose="020B0A04020102020204" pitchFamily="34" charset="0"/>
              </a:rPr>
              <a:t>) резерв по </a:t>
            </a:r>
            <a:r>
              <a:rPr lang="ru-RU" sz="2600" dirty="0" smtClean="0">
                <a:latin typeface="Arial Black" panose="020B0A04020102020204" pitchFamily="34" charset="0"/>
              </a:rPr>
              <a:t>всем предметам. </a:t>
            </a:r>
            <a:endParaRPr kumimoji="0" lang="ru-RU" sz="2600" b="0" i="0" u="none" strike="noStrike" cap="none" normalizeH="0" baseline="0" dirty="0" smtClean="0">
              <a:ln>
                <a:noFill/>
              </a:ln>
              <a:solidFill>
                <a:schemeClr val="tx1"/>
              </a:solidFill>
              <a:effectLst/>
              <a:latin typeface="Arial Black" pitchFamily="34" charset="0"/>
            </a:endParaRPr>
          </a:p>
        </p:txBody>
      </p:sp>
    </p:spTree>
    <p:extLst>
      <p:ext uri="{BB962C8B-B14F-4D97-AF65-F5344CB8AC3E}">
        <p14:creationId xmlns:p14="http://schemas.microsoft.com/office/powerpoint/2010/main" val="7340488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14290"/>
            <a:ext cx="7560840" cy="1270494"/>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3600" dirty="0" smtClean="0">
                <a:solidFill>
                  <a:schemeClr val="tx2">
                    <a:lumMod val="50000"/>
                  </a:schemeClr>
                </a:solidFill>
                <a:latin typeface="Arial Black" pitchFamily="34" charset="0"/>
              </a:rPr>
              <a:t>Участник ГИА вправе:</a:t>
            </a:r>
            <a:endParaRPr lang="ru-RU" sz="3600" b="1" dirty="0">
              <a:ln w="10541" cmpd="sng">
                <a:solidFill>
                  <a:schemeClr val="accent1">
                    <a:shade val="88000"/>
                    <a:satMod val="110000"/>
                  </a:schemeClr>
                </a:solidFill>
                <a:prstDash val="solid"/>
              </a:ln>
              <a:latin typeface="Arial Black" pitchFamily="34" charset="0"/>
              <a:cs typeface="Arial" pitchFamily="34" charset="0"/>
            </a:endParaRPr>
          </a:p>
        </p:txBody>
      </p:sp>
      <p:sp>
        <p:nvSpPr>
          <p:cNvPr id="4101" name="TextBox 6"/>
          <p:cNvSpPr txBox="1">
            <a:spLocks noChangeArrowheads="1"/>
          </p:cNvSpPr>
          <p:nvPr/>
        </p:nvSpPr>
        <p:spPr bwMode="auto">
          <a:xfrm>
            <a:off x="357158" y="3286124"/>
            <a:ext cx="8572500" cy="369887"/>
          </a:xfrm>
          <a:prstGeom prst="rect">
            <a:avLst/>
          </a:prstGeom>
          <a:noFill/>
          <a:ln w="9525">
            <a:noFill/>
            <a:miter lim="800000"/>
            <a:headEnd/>
            <a:tailEnd/>
          </a:ln>
        </p:spPr>
        <p:txBody>
          <a:bodyPr>
            <a:spAutoFit/>
          </a:bodyPr>
          <a:lstStyle/>
          <a:p>
            <a:endParaRPr lang="ru-RU">
              <a:latin typeface="Calibri"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24</a:t>
            </a:fld>
            <a:endParaRPr lang="ru-RU"/>
          </a:p>
        </p:txBody>
      </p:sp>
      <p:sp>
        <p:nvSpPr>
          <p:cNvPr id="13" name="Нижний колонтитул 12"/>
          <p:cNvSpPr>
            <a:spLocks noGrp="1"/>
          </p:cNvSpPr>
          <p:nvPr>
            <p:ph type="ftr" sz="quarter" idx="11"/>
          </p:nvPr>
        </p:nvSpPr>
        <p:spPr/>
        <p:txBody>
          <a:bodyPr/>
          <a:lstStyle/>
          <a:p>
            <a:r>
              <a:rPr lang="ru-RU" smtClean="0"/>
              <a:t>1</a:t>
            </a:r>
            <a:endParaRPr lang="ru-RU"/>
          </a:p>
        </p:txBody>
      </p:sp>
      <p:sp>
        <p:nvSpPr>
          <p:cNvPr id="10" name="Прямоугольник 9"/>
          <p:cNvSpPr/>
          <p:nvPr/>
        </p:nvSpPr>
        <p:spPr>
          <a:xfrm>
            <a:off x="3203848" y="2132856"/>
            <a:ext cx="2160240" cy="369332"/>
          </a:xfrm>
          <a:prstGeom prst="rect">
            <a:avLst/>
          </a:prstGeom>
        </p:spPr>
        <p:txBody>
          <a:bodyPr wrap="square">
            <a:spAutoFit/>
          </a:bodyPr>
          <a:lstStyle/>
          <a:p>
            <a:r>
              <a:rPr lang="ru-RU" dirty="0" smtClean="0"/>
              <a:t> </a:t>
            </a:r>
            <a:endParaRPr lang="ru-RU" dirty="0"/>
          </a:p>
        </p:txBody>
      </p:sp>
      <p:sp>
        <p:nvSpPr>
          <p:cNvPr id="2" name="Прямоугольник 1"/>
          <p:cNvSpPr/>
          <p:nvPr/>
        </p:nvSpPr>
        <p:spPr>
          <a:xfrm>
            <a:off x="107504" y="2015654"/>
            <a:ext cx="8928992" cy="4985980"/>
          </a:xfrm>
          <a:prstGeom prst="rect">
            <a:avLst/>
          </a:prstGeom>
        </p:spPr>
        <p:txBody>
          <a:bodyPr wrap="square">
            <a:spAutoFit/>
          </a:bodyPr>
          <a:lstStyle/>
          <a:p>
            <a:pPr algn="ctr"/>
            <a:r>
              <a:rPr lang="ru-RU" sz="2200" dirty="0" smtClean="0">
                <a:solidFill>
                  <a:schemeClr val="accent6">
                    <a:lumMod val="75000"/>
                  </a:schemeClr>
                </a:solidFill>
                <a:latin typeface="Arial Black" panose="020B0A04020102020204" pitchFamily="34" charset="0"/>
              </a:rPr>
              <a:t>подать апелляцию </a:t>
            </a:r>
            <a:r>
              <a:rPr lang="ru-RU" sz="2200" dirty="0">
                <a:latin typeface="Arial Black" panose="020B0A04020102020204" pitchFamily="34" charset="0"/>
              </a:rPr>
              <a:t>в Конфликтную </a:t>
            </a:r>
            <a:r>
              <a:rPr lang="ru-RU" sz="2200" dirty="0" smtClean="0">
                <a:latin typeface="Arial Black" panose="020B0A04020102020204" pitchFamily="34" charset="0"/>
              </a:rPr>
              <a:t>комиссию:</a:t>
            </a:r>
          </a:p>
          <a:p>
            <a:r>
              <a:rPr lang="ru-RU" sz="2200" dirty="0" smtClean="0">
                <a:latin typeface="Arial Black" panose="020B0A04020102020204" pitchFamily="34" charset="0"/>
              </a:rPr>
              <a:t>	1) по </a:t>
            </a:r>
            <a:r>
              <a:rPr lang="ru-RU" sz="2200" dirty="0">
                <a:latin typeface="Arial Black" panose="020B0A04020102020204" pitchFamily="34" charset="0"/>
              </a:rPr>
              <a:t>процедуре проведения экзаменов, </a:t>
            </a:r>
            <a:endParaRPr lang="ru-RU" sz="2200" dirty="0" smtClean="0">
              <a:latin typeface="Arial Black" panose="020B0A04020102020204" pitchFamily="34" charset="0"/>
            </a:endParaRPr>
          </a:p>
          <a:p>
            <a:pPr algn="just"/>
            <a:r>
              <a:rPr lang="ru-RU" sz="2200" dirty="0" smtClean="0">
                <a:latin typeface="Arial Black" panose="020B0A04020102020204" pitchFamily="34" charset="0"/>
              </a:rPr>
              <a:t>	2) о </a:t>
            </a:r>
            <a:r>
              <a:rPr lang="ru-RU" sz="2200" dirty="0">
                <a:latin typeface="Arial Black" panose="020B0A04020102020204" pitchFamily="34" charset="0"/>
              </a:rPr>
              <a:t>несогласии с полученными </a:t>
            </a:r>
            <a:r>
              <a:rPr lang="ru-RU" sz="2200" dirty="0" smtClean="0">
                <a:latin typeface="Arial Black" panose="020B0A04020102020204" pitchFamily="34" charset="0"/>
              </a:rPr>
              <a:t>результатами.</a:t>
            </a:r>
            <a:r>
              <a:rPr lang="ru-RU" sz="2200" dirty="0">
                <a:latin typeface="Arial Black" panose="020B0A04020102020204" pitchFamily="34" charset="0"/>
              </a:rPr>
              <a:t/>
            </a:r>
            <a:br>
              <a:rPr lang="ru-RU" sz="2200" dirty="0">
                <a:latin typeface="Arial Black" panose="020B0A04020102020204" pitchFamily="34" charset="0"/>
              </a:rPr>
            </a:br>
            <a:r>
              <a:rPr lang="ru-RU" sz="2200" b="1" dirty="0" smtClean="0">
                <a:latin typeface="Arial Black" panose="020B0A04020102020204" pitchFamily="34" charset="0"/>
              </a:rPr>
              <a:t>	Апелляцию </a:t>
            </a:r>
            <a:r>
              <a:rPr lang="ru-RU" sz="2200" b="1" dirty="0">
                <a:latin typeface="Arial Black" panose="020B0A04020102020204" pitchFamily="34" charset="0"/>
              </a:rPr>
              <a:t>о нарушении установленного порядка проведения ГИА</a:t>
            </a:r>
            <a:r>
              <a:rPr lang="ru-RU" sz="2200" dirty="0">
                <a:latin typeface="Arial Black" panose="020B0A04020102020204" pitchFamily="34" charset="0"/>
              </a:rPr>
              <a:t> </a:t>
            </a:r>
            <a:r>
              <a:rPr lang="ru-RU" sz="2200" dirty="0" smtClean="0">
                <a:latin typeface="Arial Black" panose="020B0A04020102020204" pitchFamily="34" charset="0"/>
              </a:rPr>
              <a:t>учащийся </a:t>
            </a:r>
            <a:r>
              <a:rPr lang="ru-RU" sz="2200" dirty="0">
                <a:latin typeface="Arial Black" panose="020B0A04020102020204" pitchFamily="34" charset="0"/>
              </a:rPr>
              <a:t>подает в день проведения экзамена по соответствующему учебному предмету уполномоченному представителю ГЭК, не покидая ППЭ. </a:t>
            </a:r>
            <a:endParaRPr lang="ru-RU" sz="2200" dirty="0" smtClean="0">
              <a:latin typeface="Arial Black" panose="020B0A04020102020204" pitchFamily="34" charset="0"/>
            </a:endParaRPr>
          </a:p>
          <a:p>
            <a:pPr algn="just"/>
            <a:r>
              <a:rPr lang="ru-RU" sz="2400" b="1" dirty="0" smtClean="0">
                <a:latin typeface="Arial Black" panose="020B0A04020102020204" pitchFamily="34" charset="0"/>
              </a:rPr>
              <a:t>	Апелляция </a:t>
            </a:r>
            <a:r>
              <a:rPr lang="ru-RU" sz="2400" b="1" dirty="0">
                <a:latin typeface="Arial Black" panose="020B0A04020102020204" pitchFamily="34" charset="0"/>
              </a:rPr>
              <a:t>о несогласии с выставленными баллами подается в течение двух рабочих дней после официального дня объявления результатов ГИА по соответствующему учебному предмету</a:t>
            </a:r>
          </a:p>
          <a:p>
            <a:pPr algn="just"/>
            <a:endParaRPr lang="ru-RU" sz="2200" dirty="0">
              <a:latin typeface="Arial Black" panose="020B0A04020102020204" pitchFamily="34" charset="0"/>
            </a:endParaRPr>
          </a:p>
        </p:txBody>
      </p:sp>
      <p:pic>
        <p:nvPicPr>
          <p:cNvPr id="16" name="Рисунок 15"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200" dirty="0">
                <a:solidFill>
                  <a:schemeClr val="accent1">
                    <a:lumMod val="50000"/>
                  </a:schemeClr>
                </a:solidFill>
                <a:latin typeface="Arial Black" panose="020B0A04020102020204" pitchFamily="34" charset="0"/>
              </a:rPr>
              <a:t>Не рассматриваются апелляции по </a:t>
            </a:r>
            <a:r>
              <a:rPr lang="ru-RU" sz="3200" dirty="0" smtClean="0">
                <a:solidFill>
                  <a:schemeClr val="accent1">
                    <a:lumMod val="50000"/>
                  </a:schemeClr>
                </a:solidFill>
                <a:latin typeface="Arial Black" panose="020B0A04020102020204" pitchFamily="34" charset="0"/>
              </a:rPr>
              <a:t>вопросам:</a:t>
            </a:r>
            <a:endParaRPr lang="ru-RU" sz="3200" b="1" dirty="0">
              <a:ln w="10541" cmpd="sng">
                <a:solidFill>
                  <a:schemeClr val="accent1">
                    <a:shade val="88000"/>
                    <a:satMod val="110000"/>
                  </a:schemeClr>
                </a:solidFill>
                <a:prstDash val="solid"/>
              </a:ln>
              <a:solidFill>
                <a:schemeClr val="accent1">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25</a:t>
            </a:fld>
            <a:endParaRPr lang="ru-RU"/>
          </a:p>
        </p:txBody>
      </p:sp>
      <p:sp>
        <p:nvSpPr>
          <p:cNvPr id="2" name="Прямоугольник 1"/>
          <p:cNvSpPr/>
          <p:nvPr/>
        </p:nvSpPr>
        <p:spPr>
          <a:xfrm>
            <a:off x="179513" y="1859340"/>
            <a:ext cx="8856984" cy="4832092"/>
          </a:xfrm>
          <a:prstGeom prst="rect">
            <a:avLst/>
          </a:prstGeom>
        </p:spPr>
        <p:txBody>
          <a:bodyPr wrap="square">
            <a:spAutoFit/>
          </a:bodyPr>
          <a:lstStyle/>
          <a:p>
            <a:pPr algn="just"/>
            <a:r>
              <a:rPr lang="ru-RU" sz="2800" b="1" dirty="0" smtClean="0">
                <a:latin typeface="Arial Black" panose="020B0A04020102020204" pitchFamily="34" charset="0"/>
              </a:rPr>
              <a:t>	Конфликтная </a:t>
            </a:r>
            <a:r>
              <a:rPr lang="ru-RU" sz="2800" b="1" dirty="0">
                <a:latin typeface="Arial Black" panose="020B0A04020102020204" pitchFamily="34" charset="0"/>
              </a:rPr>
              <a:t>комиссия не рассматривает апелляции по вопросам содержания и структуры заданий по учебным предметам, а также по вопросам, связанным с оцениванием результатов выполнения заданий экзаменационной работы с кратким ответом, нарушением обучающимся, выпускником прошлых лет требований настоящего Порядка и неправильным оформлением экзаменационной работы.</a:t>
            </a:r>
          </a:p>
        </p:txBody>
      </p:sp>
      <p:pic>
        <p:nvPicPr>
          <p:cNvPr id="14" name="Рисунок 13"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828251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14290"/>
            <a:ext cx="7525500"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dirty="0" smtClean="0">
                <a:latin typeface="Arial Black" pitchFamily="34" charset="0"/>
                <a:ea typeface="Times New Roman" pitchFamily="18" charset="0"/>
                <a:cs typeface="Times New Roman" pitchFamily="18" charset="0"/>
              </a:rPr>
              <a:t>Результаты ЕГЭ действительны 4 года</a:t>
            </a:r>
            <a:endParaRPr lang="ru-RU" sz="3600" b="1" dirty="0">
              <a:ln w="10541" cmpd="sng">
                <a:solidFill>
                  <a:schemeClr val="accent1">
                    <a:shade val="88000"/>
                    <a:satMod val="110000"/>
                  </a:schemeClr>
                </a:solidFill>
                <a:prstDash val="solid"/>
              </a:ln>
              <a:solidFill>
                <a:srgbClr val="FF0000"/>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26</a:t>
            </a:fld>
            <a:endParaRPr lang="ru-RU"/>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2" name="Прямоугольник 1"/>
          <p:cNvSpPr/>
          <p:nvPr/>
        </p:nvSpPr>
        <p:spPr>
          <a:xfrm>
            <a:off x="0" y="2000273"/>
            <a:ext cx="9001156" cy="4832092"/>
          </a:xfrm>
          <a:prstGeom prst="rect">
            <a:avLst/>
          </a:prstGeom>
        </p:spPr>
        <p:txBody>
          <a:bodyPr wrap="square">
            <a:spAutoFit/>
          </a:bodyPr>
          <a:lstStyle/>
          <a:p>
            <a:pPr algn="just"/>
            <a:r>
              <a:rPr lang="ru-RU" sz="2200" dirty="0" smtClean="0">
                <a:latin typeface="Arial Black" panose="020B0A04020102020204" pitchFamily="34" charset="0"/>
              </a:rPr>
              <a:t>Согласно Федеральному закону </a:t>
            </a:r>
            <a:r>
              <a:rPr lang="ru-RU" sz="2200" dirty="0">
                <a:latin typeface="Arial Black" panose="020B0A04020102020204" pitchFamily="34" charset="0"/>
              </a:rPr>
              <a:t>от 29.12.2012 N </a:t>
            </a:r>
            <a:r>
              <a:rPr lang="ru-RU" sz="2200" dirty="0" smtClean="0">
                <a:latin typeface="Arial Black" panose="020B0A04020102020204" pitchFamily="34" charset="0"/>
              </a:rPr>
              <a:t>273-ФЗ (</a:t>
            </a:r>
            <a:r>
              <a:rPr lang="ru-RU" sz="2200" dirty="0">
                <a:latin typeface="Arial Black" panose="020B0A04020102020204" pitchFamily="34" charset="0"/>
              </a:rPr>
              <a:t>ред. от 13.07.2015</a:t>
            </a:r>
            <a:r>
              <a:rPr lang="ru-RU" sz="2200" dirty="0" smtClean="0">
                <a:latin typeface="Arial Black" panose="020B0A04020102020204" pitchFamily="34" charset="0"/>
              </a:rPr>
              <a:t>) "</a:t>
            </a:r>
            <a:r>
              <a:rPr lang="ru-RU" sz="2200" dirty="0">
                <a:latin typeface="Arial Black" panose="020B0A04020102020204" pitchFamily="34" charset="0"/>
              </a:rPr>
              <a:t>Об образовании в Российской </a:t>
            </a:r>
            <a:r>
              <a:rPr lang="ru-RU" sz="2200" dirty="0" smtClean="0">
                <a:latin typeface="Arial Black" panose="020B0A04020102020204" pitchFamily="34" charset="0"/>
              </a:rPr>
              <a:t>Федерации« (</a:t>
            </a:r>
            <a:r>
              <a:rPr lang="ru-RU" sz="2200" dirty="0">
                <a:latin typeface="Arial Black" panose="020B0A04020102020204" pitchFamily="34" charset="0"/>
              </a:rPr>
              <a:t>с изм. и доп., вступ. в силу с 24.07.2015</a:t>
            </a:r>
            <a:r>
              <a:rPr lang="ru-RU" sz="2200" dirty="0" smtClean="0">
                <a:latin typeface="Arial Black" panose="020B0A04020102020204" pitchFamily="34" charset="0"/>
              </a:rPr>
              <a:t>) </a:t>
            </a:r>
            <a:endParaRPr lang="ru-RU" sz="2200" dirty="0">
              <a:latin typeface="Arial Black" panose="020B0A04020102020204" pitchFamily="34" charset="0"/>
            </a:endParaRPr>
          </a:p>
          <a:p>
            <a:pPr algn="just"/>
            <a:r>
              <a:rPr lang="ru-RU" sz="2200" dirty="0" smtClean="0">
                <a:latin typeface="Arial Black" panose="020B0A04020102020204" pitchFamily="34" charset="0"/>
              </a:rPr>
              <a:t> </a:t>
            </a:r>
            <a:r>
              <a:rPr lang="ru-RU" sz="2200" dirty="0" smtClean="0">
                <a:solidFill>
                  <a:srgbClr val="C00000"/>
                </a:solidFill>
                <a:latin typeface="Arial Black" panose="020B0A04020102020204" pitchFamily="34" charset="0"/>
              </a:rPr>
              <a:t>Результаты </a:t>
            </a:r>
            <a:r>
              <a:rPr lang="ru-RU" sz="2200" dirty="0">
                <a:solidFill>
                  <a:srgbClr val="C00000"/>
                </a:solidFill>
                <a:latin typeface="Arial Black" panose="020B0A04020102020204" pitchFamily="34" charset="0"/>
              </a:rPr>
              <a:t>единого государственного экзамена при приеме на обучение по программам </a:t>
            </a:r>
            <a:r>
              <a:rPr lang="ru-RU" sz="2200" dirty="0" err="1">
                <a:solidFill>
                  <a:srgbClr val="C00000"/>
                </a:solidFill>
                <a:latin typeface="Arial Black" panose="020B0A04020102020204" pitchFamily="34" charset="0"/>
              </a:rPr>
              <a:t>бакалавриата</a:t>
            </a:r>
            <a:r>
              <a:rPr lang="ru-RU" sz="2200" dirty="0">
                <a:solidFill>
                  <a:srgbClr val="C00000"/>
                </a:solidFill>
                <a:latin typeface="Arial Black" panose="020B0A04020102020204" pitchFamily="34" charset="0"/>
              </a:rPr>
              <a:t> и программам </a:t>
            </a:r>
            <a:r>
              <a:rPr lang="ru-RU" sz="2200" dirty="0" err="1">
                <a:solidFill>
                  <a:srgbClr val="C00000"/>
                </a:solidFill>
                <a:latin typeface="Arial Black" panose="020B0A04020102020204" pitchFamily="34" charset="0"/>
              </a:rPr>
              <a:t>специалитета</a:t>
            </a:r>
            <a:r>
              <a:rPr lang="ru-RU" sz="2200" dirty="0">
                <a:solidFill>
                  <a:srgbClr val="C00000"/>
                </a:solidFill>
                <a:latin typeface="Arial Black" panose="020B0A04020102020204" pitchFamily="34" charset="0"/>
              </a:rPr>
              <a:t> действительны </a:t>
            </a:r>
            <a:r>
              <a:rPr lang="ru-RU" sz="2200" u="sng" dirty="0">
                <a:solidFill>
                  <a:srgbClr val="C00000"/>
                </a:solidFill>
                <a:latin typeface="Arial Black" panose="020B0A04020102020204" pitchFamily="34" charset="0"/>
              </a:rPr>
              <a:t>четыре года</a:t>
            </a:r>
            <a:r>
              <a:rPr lang="ru-RU" sz="2200" dirty="0">
                <a:solidFill>
                  <a:srgbClr val="C00000"/>
                </a:solidFill>
                <a:latin typeface="Arial Black" panose="020B0A04020102020204" pitchFamily="34" charset="0"/>
              </a:rPr>
              <a:t>, следующих за годом получения таких результатов.</a:t>
            </a:r>
            <a:endParaRPr lang="ru-RU" sz="2200" dirty="0" smtClean="0">
              <a:solidFill>
                <a:srgbClr val="C00000"/>
              </a:solidFill>
              <a:latin typeface="Arial Black" panose="020B0A04020102020204" pitchFamily="34" charset="0"/>
            </a:endParaRPr>
          </a:p>
          <a:p>
            <a:pPr algn="just"/>
            <a:r>
              <a:rPr lang="ru-RU" sz="2200" dirty="0" smtClean="0">
                <a:latin typeface="Arial Black" panose="020B0A04020102020204" pitchFamily="34" charset="0"/>
              </a:rPr>
              <a:t>	Выпускник </a:t>
            </a:r>
            <a:r>
              <a:rPr lang="ru-RU" sz="2200" dirty="0">
                <a:latin typeface="Arial Black" panose="020B0A04020102020204" pitchFamily="34" charset="0"/>
              </a:rPr>
              <a:t>прошлых лет (</a:t>
            </a:r>
            <a:r>
              <a:rPr lang="ru-RU" sz="2200" dirty="0" smtClean="0">
                <a:latin typeface="Arial Black" panose="020B0A04020102020204" pitchFamily="34" charset="0"/>
              </a:rPr>
              <a:t>ВПЛ) имеет </a:t>
            </a:r>
            <a:r>
              <a:rPr lang="ru-RU" sz="2200" dirty="0">
                <a:latin typeface="Arial Black" panose="020B0A04020102020204" pitchFamily="34" charset="0"/>
              </a:rPr>
              <a:t>право пересдавать любые предметы, но только раз в год</a:t>
            </a:r>
            <a:r>
              <a:rPr lang="ru-RU" sz="2200" dirty="0" smtClean="0">
                <a:latin typeface="Arial Black" panose="020B0A04020102020204" pitchFamily="34" charset="0"/>
              </a:rPr>
              <a:t>.</a:t>
            </a:r>
          </a:p>
          <a:p>
            <a:pPr algn="just"/>
            <a:r>
              <a:rPr lang="ru-RU" sz="2200" dirty="0">
                <a:latin typeface="Arial Black" panose="020B0A04020102020204" pitchFamily="34" charset="0"/>
              </a:rPr>
              <a:t>	</a:t>
            </a:r>
            <a:r>
              <a:rPr lang="ru-RU" sz="2200" dirty="0" smtClean="0">
                <a:latin typeface="Arial Black" panose="020B0A04020102020204" pitchFamily="34" charset="0"/>
              </a:rPr>
              <a:t>Для </a:t>
            </a:r>
            <a:r>
              <a:rPr lang="ru-RU" sz="2200" dirty="0">
                <a:latin typeface="Arial Black" panose="020B0A04020102020204" pitchFamily="34" charset="0"/>
              </a:rPr>
              <a:t>поступления в вуз </a:t>
            </a:r>
            <a:r>
              <a:rPr lang="ru-RU" sz="2200" dirty="0" smtClean="0">
                <a:latin typeface="Arial Black" panose="020B0A04020102020204" pitchFamily="34" charset="0"/>
              </a:rPr>
              <a:t>можно </a:t>
            </a:r>
            <a:r>
              <a:rPr lang="ru-RU" sz="2200" dirty="0">
                <a:latin typeface="Arial Black" panose="020B0A04020102020204" pitchFamily="34" charset="0"/>
              </a:rPr>
              <a:t>использовать любые свои результаты, можно вперемежку, за разные годы, естественно надо выбирать свои наилучшие результаты</a:t>
            </a:r>
            <a:r>
              <a:rPr lang="ru-RU" sz="2200" dirty="0" smtClean="0">
                <a:latin typeface="Arial Black" panose="020B0A04020102020204" pitchFamily="34" charset="0"/>
              </a:rPr>
              <a:t>.</a:t>
            </a:r>
          </a:p>
        </p:txBody>
      </p:sp>
    </p:spTree>
    <p:extLst>
      <p:ext uri="{BB962C8B-B14F-4D97-AF65-F5344CB8AC3E}">
        <p14:creationId xmlns:p14="http://schemas.microsoft.com/office/powerpoint/2010/main" val="163013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85852" y="285728"/>
            <a:ext cx="771530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dirty="0" smtClean="0">
                <a:latin typeface="Arial Black" pitchFamily="34" charset="0"/>
                <a:ea typeface="Times New Roman" pitchFamily="18" charset="0"/>
                <a:cs typeface="Times New Roman" pitchFamily="18" charset="0"/>
              </a:rPr>
              <a:t>Результаты ЕГЭ действительны 4 года</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27</a:t>
            </a:fld>
            <a:endParaRPr lang="ru-RU"/>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142844" y="1892287"/>
            <a:ext cx="8858312" cy="4770537"/>
          </a:xfrm>
          <a:prstGeom prst="rect">
            <a:avLst/>
          </a:prstGeom>
        </p:spPr>
        <p:txBody>
          <a:bodyPr wrap="square">
            <a:spAutoFit/>
          </a:bodyPr>
          <a:lstStyle/>
          <a:p>
            <a:pPr algn="just"/>
            <a:r>
              <a:rPr lang="ru-RU" dirty="0" smtClean="0">
                <a:latin typeface="Arial Black" panose="020B0A04020102020204" pitchFamily="34" charset="0"/>
              </a:rPr>
              <a:t>		</a:t>
            </a:r>
            <a:r>
              <a:rPr lang="ru-RU" sz="1900" b="1" dirty="0" smtClean="0">
                <a:latin typeface="Arial Black" panose="020B0A04020102020204" pitchFamily="34" charset="0"/>
              </a:rPr>
              <a:t>Письмо </a:t>
            </a:r>
            <a:r>
              <a:rPr lang="ru-RU" sz="1900" b="1" dirty="0" err="1">
                <a:latin typeface="Arial Black" panose="020B0A04020102020204" pitchFamily="34" charset="0"/>
              </a:rPr>
              <a:t>Минобрнауки</a:t>
            </a:r>
            <a:r>
              <a:rPr lang="ru-RU" sz="1900" b="1" dirty="0">
                <a:latin typeface="Arial Black" panose="020B0A04020102020204" pitchFamily="34" charset="0"/>
              </a:rPr>
              <a:t> России от 20.11.2013 N </a:t>
            </a:r>
            <a:r>
              <a:rPr lang="ru-RU" sz="1900" b="1" dirty="0" smtClean="0">
                <a:latin typeface="Arial Black" panose="020B0A04020102020204" pitchFamily="34" charset="0"/>
              </a:rPr>
              <a:t>ДЛ-344/17 «О </a:t>
            </a:r>
            <a:r>
              <a:rPr lang="ru-RU" sz="1900" b="1" dirty="0">
                <a:latin typeface="Arial Black" panose="020B0A04020102020204" pitchFamily="34" charset="0"/>
              </a:rPr>
              <a:t>действии результатов единого государственного </a:t>
            </a:r>
            <a:r>
              <a:rPr lang="ru-RU" sz="1900" b="1" dirty="0" smtClean="0">
                <a:latin typeface="Arial Black" panose="020B0A04020102020204" pitchFamily="34" charset="0"/>
              </a:rPr>
              <a:t>экзамена»:</a:t>
            </a:r>
          </a:p>
          <a:p>
            <a:pPr algn="just"/>
            <a:r>
              <a:rPr lang="ru-RU" sz="1900" i="1" dirty="0" smtClean="0">
                <a:solidFill>
                  <a:schemeClr val="tx2">
                    <a:lumMod val="50000"/>
                  </a:schemeClr>
                </a:solidFill>
                <a:latin typeface="Arial Black" panose="020B0A04020102020204" pitchFamily="34" charset="0"/>
              </a:rPr>
              <a:t>"</a:t>
            </a:r>
            <a:r>
              <a:rPr lang="ru-RU" sz="1900" i="1" dirty="0">
                <a:solidFill>
                  <a:schemeClr val="tx2">
                    <a:lumMod val="50000"/>
                  </a:schemeClr>
                </a:solidFill>
                <a:latin typeface="Arial Black" panose="020B0A04020102020204" pitchFamily="34" charset="0"/>
              </a:rPr>
              <a:t>На 1 сентября 2013 года действуют свидетельства о результатах ЕГЭ, выданные после 1 января 2012 года. Учитывая, что федеральным законом изменен срок действия результатов ЕГЭ, срок действия указанных свидетельств о ЕГЭ после 1 сентября 2013 года составляет четыре года, следующих за годом получения таких результатов. Следовательно, прием в организации, осуществляющие образовательную деятельность по программам </a:t>
            </a:r>
            <a:r>
              <a:rPr lang="ru-RU" sz="1900" i="1" dirty="0" err="1">
                <a:solidFill>
                  <a:schemeClr val="tx2">
                    <a:lumMod val="50000"/>
                  </a:schemeClr>
                </a:solidFill>
                <a:latin typeface="Arial Black" panose="020B0A04020102020204" pitchFamily="34" charset="0"/>
              </a:rPr>
              <a:t>бакалавриата</a:t>
            </a:r>
            <a:r>
              <a:rPr lang="ru-RU" sz="1900" i="1" dirty="0">
                <a:solidFill>
                  <a:schemeClr val="tx2">
                    <a:lumMod val="50000"/>
                  </a:schemeClr>
                </a:solidFill>
                <a:latin typeface="Arial Black" panose="020B0A04020102020204" pitchFamily="34" charset="0"/>
              </a:rPr>
              <a:t> и </a:t>
            </a:r>
            <a:r>
              <a:rPr lang="ru-RU" sz="1900" i="1" dirty="0" err="1">
                <a:solidFill>
                  <a:schemeClr val="tx2">
                    <a:lumMod val="50000"/>
                  </a:schemeClr>
                </a:solidFill>
                <a:latin typeface="Arial Black" panose="020B0A04020102020204" pitchFamily="34" charset="0"/>
              </a:rPr>
              <a:t>специалитета</a:t>
            </a:r>
            <a:r>
              <a:rPr lang="ru-RU" sz="1900" i="1" dirty="0">
                <a:solidFill>
                  <a:schemeClr val="tx2">
                    <a:lumMod val="50000"/>
                  </a:schemeClr>
                </a:solidFill>
                <a:latin typeface="Arial Black" panose="020B0A04020102020204" pitchFamily="34" charset="0"/>
              </a:rPr>
              <a:t>, допускается по результатам ЕГЭ, выданным в 2012 и в 2013 годах и действующим до окончания 2016 и 2017 годов соответственно</a:t>
            </a:r>
            <a:r>
              <a:rPr lang="ru-RU" sz="1900" i="1" dirty="0" smtClean="0">
                <a:solidFill>
                  <a:schemeClr val="tx2">
                    <a:lumMod val="50000"/>
                  </a:schemeClr>
                </a:solidFill>
                <a:latin typeface="Arial Black" panose="020B0A04020102020204" pitchFamily="34" charset="0"/>
              </a:rPr>
              <a:t>"</a:t>
            </a:r>
            <a:r>
              <a:rPr lang="ru-RU" sz="1900" dirty="0" smtClean="0">
                <a:latin typeface="Arial Black" panose="020B0A04020102020204" pitchFamily="34" charset="0"/>
              </a:rPr>
              <a:t>.</a:t>
            </a:r>
            <a:endParaRPr lang="ru-RU" sz="1900" dirty="0">
              <a:latin typeface="Arial Black" panose="020B0A04020102020204" pitchFamily="34" charset="0"/>
            </a:endParaRPr>
          </a:p>
          <a:p>
            <a:pPr algn="just"/>
            <a:r>
              <a:rPr lang="ru-RU" sz="1900" dirty="0" smtClean="0">
                <a:latin typeface="Arial Black" panose="020B0A04020102020204" pitchFamily="34" charset="0"/>
              </a:rPr>
              <a:t>	Таким </a:t>
            </a:r>
            <a:r>
              <a:rPr lang="ru-RU" sz="1900" dirty="0">
                <a:latin typeface="Arial Black" panose="020B0A04020102020204" pitchFamily="34" charset="0"/>
              </a:rPr>
              <a:t>образом </a:t>
            </a:r>
            <a:r>
              <a:rPr lang="ru-RU" sz="1900" dirty="0" smtClean="0">
                <a:latin typeface="Arial Black" panose="020B0A04020102020204" pitchFamily="34" charset="0"/>
              </a:rPr>
              <a:t>выпускники </a:t>
            </a:r>
            <a:r>
              <a:rPr lang="ru-RU" sz="1900" dirty="0">
                <a:latin typeface="Arial Black" panose="020B0A04020102020204" pitchFamily="34" charset="0"/>
              </a:rPr>
              <a:t>2012-2013 годов смогут поступить в вузы до </a:t>
            </a:r>
            <a:r>
              <a:rPr lang="ru-RU" sz="1900" dirty="0" smtClean="0">
                <a:latin typeface="Arial Black" panose="020B0A04020102020204" pitchFamily="34" charset="0"/>
              </a:rPr>
              <a:t>2017 года </a:t>
            </a:r>
            <a:r>
              <a:rPr lang="ru-RU" sz="1900" dirty="0">
                <a:latin typeface="Arial Black" panose="020B0A04020102020204" pitchFamily="34" charset="0"/>
              </a:rPr>
              <a:t>без пересдачи ЕГЭ.</a:t>
            </a:r>
          </a:p>
        </p:txBody>
      </p:sp>
    </p:spTree>
    <p:extLst>
      <p:ext uri="{BB962C8B-B14F-4D97-AF65-F5344CB8AC3E}">
        <p14:creationId xmlns:p14="http://schemas.microsoft.com/office/powerpoint/2010/main" val="1002156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34481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base">
              <a:spcAft>
                <a:spcPct val="0"/>
              </a:spcAft>
            </a:pPr>
            <a:r>
              <a:rPr lang="ru-RU" sz="4000" b="1" dirty="0" smtClean="0">
                <a:ln w="10541" cmpd="sng">
                  <a:solidFill>
                    <a:schemeClr val="accent1">
                      <a:shade val="88000"/>
                      <a:satMod val="110000"/>
                    </a:schemeClr>
                  </a:solidFill>
                  <a:prstDash val="solid"/>
                </a:ln>
                <a:latin typeface="Times New Roman" pitchFamily="18" charset="0"/>
                <a:cs typeface="Times New Roman" pitchFamily="18" charset="0"/>
              </a:rPr>
              <a:t> </a:t>
            </a:r>
            <a:br>
              <a:rPr lang="ru-RU" sz="4000" b="1" dirty="0" smtClean="0">
                <a:ln w="10541" cmpd="sng">
                  <a:solidFill>
                    <a:schemeClr val="accent1">
                      <a:shade val="88000"/>
                      <a:satMod val="110000"/>
                    </a:schemeClr>
                  </a:solidFill>
                  <a:prstDash val="solid"/>
                </a:ln>
                <a:latin typeface="Times New Roman" pitchFamily="18" charset="0"/>
                <a:cs typeface="Times New Roman" pitchFamily="18" charset="0"/>
              </a:rPr>
            </a:br>
            <a:r>
              <a:rPr lang="ru-RU" sz="2800" b="1" dirty="0" smtClean="0">
                <a:latin typeface="Arial Black" pitchFamily="34" charset="0"/>
              </a:rPr>
              <a:t>Условия повторного прохождения ГИА</a:t>
            </a:r>
            <a:r>
              <a:rPr lang="ru-RU" sz="2800" dirty="0" smtClean="0">
                <a:latin typeface="Arial Black" pitchFamily="34" charset="0"/>
              </a:rPr>
              <a:t/>
            </a:r>
            <a:br>
              <a:rPr lang="ru-RU" sz="2800" dirty="0" smtClean="0">
                <a:latin typeface="Arial Black" pitchFamily="34" charset="0"/>
              </a:rPr>
            </a:br>
            <a:endParaRPr lang="ru-RU" sz="2800" b="1" dirty="0">
              <a:ln w="10541" cmpd="sng">
                <a:solidFill>
                  <a:schemeClr val="accent1">
                    <a:shade val="88000"/>
                    <a:satMod val="110000"/>
                  </a:schemeClr>
                </a:solidFill>
                <a:prstDash val="solid"/>
              </a:ln>
              <a:latin typeface="Arial Black" pitchFamily="34" charset="0"/>
              <a:cs typeface="Arial" pitchFamily="34" charset="0"/>
            </a:endParaRPr>
          </a:p>
        </p:txBody>
      </p:sp>
      <p:sp>
        <p:nvSpPr>
          <p:cNvPr id="4101" name="TextBox 6"/>
          <p:cNvSpPr txBox="1">
            <a:spLocks noChangeArrowheads="1"/>
          </p:cNvSpPr>
          <p:nvPr/>
        </p:nvSpPr>
        <p:spPr bwMode="auto">
          <a:xfrm>
            <a:off x="357158" y="3286124"/>
            <a:ext cx="8572500" cy="369887"/>
          </a:xfrm>
          <a:prstGeom prst="rect">
            <a:avLst/>
          </a:prstGeom>
          <a:noFill/>
          <a:ln w="9525">
            <a:noFill/>
            <a:miter lim="800000"/>
            <a:headEnd/>
            <a:tailEnd/>
          </a:ln>
        </p:spPr>
        <p:txBody>
          <a:bodyPr>
            <a:spAutoFit/>
          </a:bodyPr>
          <a:lstStyle/>
          <a:p>
            <a:endParaRPr lang="ru-RU">
              <a:latin typeface="Calibri"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28</a:t>
            </a:fld>
            <a:endParaRPr lang="ru-RU"/>
          </a:p>
        </p:txBody>
      </p:sp>
      <p:sp>
        <p:nvSpPr>
          <p:cNvPr id="13" name="Нижний колонтитул 12"/>
          <p:cNvSpPr>
            <a:spLocks noGrp="1"/>
          </p:cNvSpPr>
          <p:nvPr>
            <p:ph type="ftr" sz="quarter" idx="11"/>
          </p:nvPr>
        </p:nvSpPr>
        <p:spPr/>
        <p:txBody>
          <a:bodyPr/>
          <a:lstStyle/>
          <a:p>
            <a:r>
              <a:rPr lang="ru-RU" smtClean="0"/>
              <a:t>1</a:t>
            </a:r>
            <a:endParaRPr lang="ru-RU"/>
          </a:p>
        </p:txBody>
      </p:sp>
      <p:pic>
        <p:nvPicPr>
          <p:cNvPr id="15" name="Рисунок 14"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2" name="Прямоугольник 1"/>
          <p:cNvSpPr/>
          <p:nvPr/>
        </p:nvSpPr>
        <p:spPr>
          <a:xfrm>
            <a:off x="0" y="2000273"/>
            <a:ext cx="9036496" cy="5355312"/>
          </a:xfrm>
          <a:prstGeom prst="rect">
            <a:avLst/>
          </a:prstGeom>
        </p:spPr>
        <p:txBody>
          <a:bodyPr wrap="square">
            <a:spAutoFit/>
          </a:bodyPr>
          <a:lstStyle/>
          <a:p>
            <a:pPr algn="just"/>
            <a:r>
              <a:rPr lang="ru-RU" sz="1600" b="1" dirty="0" smtClean="0"/>
              <a:t>	</a:t>
            </a:r>
            <a:r>
              <a:rPr lang="ru-RU" b="1" dirty="0" smtClean="0">
                <a:latin typeface="Arial Black" panose="020B0A04020102020204" pitchFamily="34" charset="0"/>
              </a:rPr>
              <a:t>По </a:t>
            </a:r>
            <a:r>
              <a:rPr lang="ru-RU" b="1" dirty="0">
                <a:latin typeface="Arial Black" panose="020B0A04020102020204" pitchFamily="34" charset="0"/>
              </a:rPr>
              <a:t>решению председателя ГЭК повторно допускаются к сдаче экзаменов в текущем году по соответствующему учебному предмету в дополнительные сроки:</a:t>
            </a:r>
          </a:p>
          <a:p>
            <a:pPr algn="just"/>
            <a:r>
              <a:rPr lang="ru-RU" b="1" dirty="0" smtClean="0">
                <a:latin typeface="Arial Black" panose="020B0A04020102020204" pitchFamily="34" charset="0"/>
              </a:rPr>
              <a:t>	обучающиеся</a:t>
            </a:r>
            <a:r>
              <a:rPr lang="ru-RU" b="1" dirty="0">
                <a:latin typeface="Arial Black" panose="020B0A04020102020204" pitchFamily="34" charset="0"/>
              </a:rPr>
              <a:t>, получившие на ГИА неудовлетворительный результат по одному из обязательных учебных предметов;</a:t>
            </a:r>
          </a:p>
          <a:p>
            <a:pPr algn="just"/>
            <a:r>
              <a:rPr lang="ru-RU" b="1" dirty="0" smtClean="0">
                <a:latin typeface="Arial Black" panose="020B0A04020102020204" pitchFamily="34" charset="0"/>
              </a:rPr>
              <a:t>	обучающиеся </a:t>
            </a:r>
            <a:r>
              <a:rPr lang="ru-RU" b="1" dirty="0">
                <a:latin typeface="Arial Black" panose="020B0A04020102020204" pitchFamily="34" charset="0"/>
              </a:rPr>
              <a:t>и выпускники прошлых лет, не явившиеся на экзамены по уважительным причинам (болезнь или иные обстоятельства, подтвержденные документально);</a:t>
            </a:r>
          </a:p>
          <a:p>
            <a:pPr algn="just"/>
            <a:r>
              <a:rPr lang="ru-RU" b="1" dirty="0" smtClean="0">
                <a:latin typeface="Arial Black" panose="020B0A04020102020204" pitchFamily="34" charset="0"/>
              </a:rPr>
              <a:t>	обучающиеся </a:t>
            </a:r>
            <a:r>
              <a:rPr lang="ru-RU" b="1" dirty="0">
                <a:latin typeface="Arial Black" panose="020B0A04020102020204" pitchFamily="34" charset="0"/>
              </a:rPr>
              <a:t>и выпускники прошлых лет, не завершившие выполнение экзаменационной работы по уважительным причинам (болезнь или иные обстоятельства, подтвержденные документально);</a:t>
            </a:r>
          </a:p>
          <a:p>
            <a:pPr algn="just"/>
            <a:r>
              <a:rPr lang="ru-RU" b="1" dirty="0" smtClean="0">
                <a:latin typeface="Arial Black" panose="020B0A04020102020204" pitchFamily="34" charset="0"/>
              </a:rPr>
              <a:t>	обучающиеся </a:t>
            </a:r>
            <a:r>
              <a:rPr lang="ru-RU" b="1" dirty="0">
                <a:latin typeface="Arial Black" panose="020B0A04020102020204" pitchFamily="34" charset="0"/>
              </a:rPr>
              <a:t>и выпускники прошлых лет, которым конфликтная комиссия удовлетворила апелляцию о нарушении устанавливаемого порядка проведения ГИА;</a:t>
            </a:r>
          </a:p>
          <a:p>
            <a:pPr algn="just"/>
            <a:r>
              <a:rPr lang="ru-RU" b="1" dirty="0" smtClean="0">
                <a:latin typeface="Arial Black" panose="020B0A04020102020204" pitchFamily="34" charset="0"/>
              </a:rPr>
              <a:t>	обучающиеся </a:t>
            </a:r>
            <a:r>
              <a:rPr lang="ru-RU" b="1" dirty="0">
                <a:latin typeface="Arial Black" panose="020B0A04020102020204" pitchFamily="34" charset="0"/>
              </a:rPr>
              <a:t>и выпускники прошлых лет, чьи результаты были аннулированы по решению председателя ГЭК в случае выявления фактов нарушений устанавливаемого порядка проведения </a:t>
            </a:r>
            <a:r>
              <a:rPr lang="ru-RU" b="1" dirty="0" smtClean="0">
                <a:latin typeface="Arial Black" panose="020B0A04020102020204" pitchFamily="34" charset="0"/>
              </a:rPr>
              <a:t>ГИА</a:t>
            </a:r>
            <a:r>
              <a:rPr lang="ru-RU" b="1" dirty="0">
                <a:latin typeface="Arial Black" panose="020B0A04020102020204" pitchFamily="34" charset="0"/>
              </a:rPr>
              <a:t>.</a:t>
            </a:r>
            <a:endParaRPr lang="ru-RU" b="1" dirty="0">
              <a:latin typeface="Arial Black" panose="020B0A04020102020204" pitchFamily="34" charset="0"/>
              <a:hlinkClick r:id="rId4"/>
            </a:endParaRPr>
          </a:p>
        </p:txBody>
      </p:sp>
    </p:spTree>
    <p:extLst>
      <p:ext uri="{BB962C8B-B14F-4D97-AF65-F5344CB8AC3E}">
        <p14:creationId xmlns:p14="http://schemas.microsoft.com/office/powerpoint/2010/main" val="17815091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69024"/>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a:spcAft>
                <a:spcPts val="0"/>
              </a:spcAft>
            </a:pPr>
            <a:r>
              <a:rPr lang="ru-RU" sz="2400" b="1" dirty="0" smtClean="0">
                <a:solidFill>
                  <a:schemeClr val="tx2">
                    <a:lumMod val="50000"/>
                  </a:schemeClr>
                </a:solidFill>
                <a:latin typeface="Arial Black" pitchFamily="34" charset="0"/>
              </a:rPr>
              <a:t/>
            </a:r>
            <a:br>
              <a:rPr lang="ru-RU" sz="2400" b="1" dirty="0" smtClean="0">
                <a:solidFill>
                  <a:schemeClr val="tx2">
                    <a:lumMod val="50000"/>
                  </a:schemeClr>
                </a:solidFill>
                <a:latin typeface="Arial Black" pitchFamily="34" charset="0"/>
              </a:rPr>
            </a:br>
            <a:r>
              <a:rPr lang="ru-RU" sz="2800" dirty="0">
                <a:latin typeface="Arial Black" panose="020B0A04020102020204" pitchFamily="34" charset="0"/>
              </a:rPr>
              <a:t>ППЭ </a:t>
            </a:r>
            <a:r>
              <a:rPr lang="ru-RU" sz="2800" dirty="0" smtClean="0">
                <a:latin typeface="Arial Black" panose="020B0A04020102020204" pitchFamily="34" charset="0"/>
              </a:rPr>
              <a:t>ЕГЭ (ГВЭ) на </a:t>
            </a:r>
            <a:r>
              <a:rPr lang="ru-RU" sz="2800" dirty="0">
                <a:latin typeface="Arial Black" panose="020B0A04020102020204" pitchFamily="34" charset="0"/>
              </a:rPr>
              <a:t>базе </a:t>
            </a:r>
            <a:br>
              <a:rPr lang="ru-RU" sz="2800" dirty="0">
                <a:latin typeface="Arial Black" panose="020B0A04020102020204" pitchFamily="34" charset="0"/>
              </a:rPr>
            </a:br>
            <a:r>
              <a:rPr lang="ru-RU" sz="2800" dirty="0">
                <a:latin typeface="Arial Black" panose="020B0A04020102020204" pitchFamily="34" charset="0"/>
              </a:rPr>
              <a:t>МАОУ </a:t>
            </a:r>
            <a:r>
              <a:rPr lang="ru-RU" sz="2800" dirty="0" smtClean="0">
                <a:latin typeface="Arial Black" panose="020B0A04020102020204" pitchFamily="34" charset="0"/>
              </a:rPr>
              <a:t>Лицей </a:t>
            </a:r>
            <a:r>
              <a:rPr lang="ru-RU" sz="2800" dirty="0">
                <a:latin typeface="Arial Black" panose="020B0A04020102020204" pitchFamily="34" charset="0"/>
              </a:rPr>
              <a:t>№ </a:t>
            </a:r>
            <a:r>
              <a:rPr lang="ru-RU" sz="2800" dirty="0" smtClean="0">
                <a:latin typeface="Arial Black" panose="020B0A04020102020204" pitchFamily="34" charset="0"/>
              </a:rPr>
              <a:t>17 (ППЭ 6303)</a:t>
            </a:r>
            <a:r>
              <a:rPr lang="ru-RU" sz="2800" dirty="0">
                <a:latin typeface="Arial Black" panose="020B0A04020102020204" pitchFamily="34" charset="0"/>
                <a:ea typeface="Times New Roman" panose="02020603050405020304" pitchFamily="18" charset="0"/>
                <a:cs typeface="Times New Roman" panose="02020603050405020304" pitchFamily="18" charset="0"/>
              </a:rPr>
              <a:t/>
            </a:r>
            <a:br>
              <a:rPr lang="ru-RU" sz="2800" dirty="0">
                <a:latin typeface="Arial Black" panose="020B0A04020102020204" pitchFamily="34" charset="0"/>
                <a:ea typeface="Times New Roman" panose="02020603050405020304" pitchFamily="18" charset="0"/>
                <a:cs typeface="Times New Roman" panose="02020603050405020304" pitchFamily="18" charset="0"/>
              </a:rPr>
            </a:br>
            <a:endParaRPr lang="ru-RU" sz="28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29</a:t>
            </a:fld>
            <a:endParaRPr lang="ru-RU"/>
          </a:p>
        </p:txBody>
      </p:sp>
      <p:graphicFrame>
        <p:nvGraphicFramePr>
          <p:cNvPr id="2" name="Таблица 1"/>
          <p:cNvGraphicFramePr>
            <a:graphicFrameLocks noGrp="1"/>
          </p:cNvGraphicFramePr>
          <p:nvPr>
            <p:extLst>
              <p:ext uri="{D42A27DB-BD31-4B8C-83A1-F6EECF244321}">
                <p14:modId xmlns:p14="http://schemas.microsoft.com/office/powerpoint/2010/main" val="1882116680"/>
              </p:ext>
            </p:extLst>
          </p:nvPr>
        </p:nvGraphicFramePr>
        <p:xfrm>
          <a:off x="142844" y="2000272"/>
          <a:ext cx="8389596" cy="5356747"/>
        </p:xfrm>
        <a:graphic>
          <a:graphicData uri="http://schemas.openxmlformats.org/drawingml/2006/table">
            <a:tbl>
              <a:tblPr firstRow="1" firstCol="1" bandRow="1">
                <a:tableStyleId>{5C22544A-7EE6-4342-B048-85BDC9FD1C3A}</a:tableStyleId>
              </a:tblPr>
              <a:tblGrid>
                <a:gridCol w="4025845"/>
                <a:gridCol w="4363751"/>
              </a:tblGrid>
              <a:tr h="1432162">
                <a:tc>
                  <a:txBody>
                    <a:bodyPr/>
                    <a:lstStyle/>
                    <a:p>
                      <a:pPr algn="ctr">
                        <a:spcAft>
                          <a:spcPts val="0"/>
                        </a:spcAft>
                      </a:pPr>
                      <a:endParaRPr lang="ru-RU" sz="3200" dirty="0" smtClean="0">
                        <a:solidFill>
                          <a:schemeClr val="tx1"/>
                        </a:solidFill>
                        <a:latin typeface="Arial Black" panose="020B0A04020102020204" pitchFamily="34" charset="0"/>
                      </a:endParaRPr>
                    </a:p>
                    <a:p>
                      <a:pPr algn="ctr">
                        <a:spcAft>
                          <a:spcPts val="0"/>
                        </a:spcAft>
                      </a:pPr>
                      <a:endParaRPr lang="ru-RU" sz="3200" dirty="0" smtClean="0">
                        <a:solidFill>
                          <a:schemeClr val="tx1"/>
                        </a:solidFill>
                        <a:latin typeface="Arial Black" panose="020B0A04020102020204" pitchFamily="34" charset="0"/>
                      </a:endParaRPr>
                    </a:p>
                    <a:p>
                      <a:pPr algn="ctr">
                        <a:spcAft>
                          <a:spcPts val="0"/>
                        </a:spcAft>
                      </a:pPr>
                      <a:r>
                        <a:rPr lang="ru-RU" sz="3200" dirty="0" smtClean="0">
                          <a:solidFill>
                            <a:schemeClr val="tx1"/>
                          </a:solidFill>
                          <a:latin typeface="Arial Black" panose="020B0A04020102020204" pitchFamily="34" charset="0"/>
                        </a:rPr>
                        <a:t>Руководитель лицея -</a:t>
                      </a:r>
                      <a:endParaRPr lang="ru-RU" sz="3200" dirty="0">
                        <a:solidFill>
                          <a:schemeClr val="tx1"/>
                        </a:solidFill>
                        <a:latin typeface="Arial Black" panose="020B0A04020102020204" pitchFamily="34" charset="0"/>
                      </a:endParaRPr>
                    </a:p>
                  </a:txBody>
                  <a:tcPr marL="58205" marR="58205"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endParaRPr lang="ru-RU" sz="3200" dirty="0" smtClean="0">
                        <a:solidFill>
                          <a:schemeClr val="tx1"/>
                        </a:solidFill>
                        <a:latin typeface="Arial Black" panose="020B0A04020102020204" pitchFamily="34" charset="0"/>
                      </a:endParaRPr>
                    </a:p>
                    <a:p>
                      <a:pPr algn="ctr">
                        <a:spcAft>
                          <a:spcPts val="0"/>
                        </a:spcAft>
                      </a:pPr>
                      <a:endParaRPr lang="ru-RU" sz="3200" dirty="0" smtClean="0">
                        <a:solidFill>
                          <a:schemeClr val="tx1"/>
                        </a:solidFill>
                        <a:latin typeface="Arial Black" panose="020B0A04020102020204" pitchFamily="34" charset="0"/>
                      </a:endParaRPr>
                    </a:p>
                    <a:p>
                      <a:pPr algn="ctr">
                        <a:spcAft>
                          <a:spcPts val="0"/>
                        </a:spcAft>
                      </a:pPr>
                      <a:r>
                        <a:rPr lang="ru-RU" sz="3200" dirty="0" smtClean="0">
                          <a:solidFill>
                            <a:schemeClr val="tx1"/>
                          </a:solidFill>
                          <a:latin typeface="Arial Black" panose="020B0A04020102020204" pitchFamily="34" charset="0"/>
                        </a:rPr>
                        <a:t>Руководитель ППЭ - </a:t>
                      </a:r>
                      <a:endParaRPr lang="ru-RU" sz="3200" dirty="0">
                        <a:solidFill>
                          <a:schemeClr val="tx1"/>
                        </a:solidFill>
                        <a:latin typeface="Arial Black" panose="020B0A04020102020204" pitchFamily="34" charset="0"/>
                      </a:endParaRPr>
                    </a:p>
                  </a:txBody>
                  <a:tcPr marL="58205" marR="58205"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406027">
                <a:tc>
                  <a:txBody>
                    <a:bodyPr/>
                    <a:lstStyle/>
                    <a:p>
                      <a:pPr algn="ctr">
                        <a:spcAft>
                          <a:spcPts val="0"/>
                        </a:spcAft>
                      </a:pPr>
                      <a:r>
                        <a:rPr lang="ru-RU" sz="3200" dirty="0">
                          <a:solidFill>
                            <a:schemeClr val="tx1"/>
                          </a:solidFill>
                          <a:latin typeface="Arial Black" panose="020B0A04020102020204" pitchFamily="34" charset="0"/>
                        </a:rPr>
                        <a:t>Дзюбин </a:t>
                      </a:r>
                    </a:p>
                    <a:p>
                      <a:pPr algn="ctr">
                        <a:spcAft>
                          <a:spcPts val="0"/>
                        </a:spcAft>
                      </a:pPr>
                      <a:r>
                        <a:rPr lang="ru-RU" sz="3200" dirty="0">
                          <a:solidFill>
                            <a:schemeClr val="tx1"/>
                          </a:solidFill>
                          <a:latin typeface="Arial Black" panose="020B0A04020102020204" pitchFamily="34" charset="0"/>
                        </a:rPr>
                        <a:t>Вадим Викторович</a:t>
                      </a:r>
                    </a:p>
                  </a:txBody>
                  <a:tcPr marL="58205" marR="58205"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ru-RU" sz="3200" dirty="0" err="1">
                          <a:solidFill>
                            <a:schemeClr val="tx1"/>
                          </a:solidFill>
                          <a:latin typeface="Arial Black" panose="020B0A04020102020204" pitchFamily="34" charset="0"/>
                        </a:rPr>
                        <a:t>Бахарева</a:t>
                      </a:r>
                      <a:r>
                        <a:rPr lang="ru-RU" sz="3200" dirty="0">
                          <a:solidFill>
                            <a:schemeClr val="tx1"/>
                          </a:solidFill>
                          <a:latin typeface="Arial Black" panose="020B0A04020102020204" pitchFamily="34" charset="0"/>
                        </a:rPr>
                        <a:t> Людмила Александровна</a:t>
                      </a:r>
                    </a:p>
                  </a:txBody>
                  <a:tcPr marL="58205" marR="58205"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10" name="Рисунок 9"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1350469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6" name="Заголовок 5"/>
          <p:cNvSpPr>
            <a:spLocks noGrp="1"/>
          </p:cNvSpPr>
          <p:nvPr>
            <p:ph type="title"/>
          </p:nvPr>
        </p:nvSpPr>
        <p:spPr>
          <a:xfrm>
            <a:off x="1259632" y="214289"/>
            <a:ext cx="7884368" cy="1428773"/>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3600" dirty="0" smtClean="0">
                <a:latin typeface="Arial Black" panose="020B0A04020102020204" pitchFamily="34" charset="0"/>
              </a:rPr>
              <a:t>Обязанности родителей:</a:t>
            </a:r>
            <a:endParaRPr lang="ru-RU" sz="3600"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8" name="Номер слайда 7"/>
          <p:cNvSpPr>
            <a:spLocks noGrp="1"/>
          </p:cNvSpPr>
          <p:nvPr>
            <p:ph type="sldNum" sz="quarter" idx="12"/>
          </p:nvPr>
        </p:nvSpPr>
        <p:spPr/>
        <p:txBody>
          <a:bodyPr/>
          <a:lstStyle/>
          <a:p>
            <a:fld id="{725C68B6-61C2-468F-89AB-4B9F7531AA68}" type="slidenum">
              <a:rPr lang="ru-RU" smtClean="0"/>
              <a:pPr/>
              <a:t>3</a:t>
            </a:fld>
            <a:endParaRPr lang="ru-RU" dirty="0"/>
          </a:p>
        </p:txBody>
      </p:sp>
      <p:sp>
        <p:nvSpPr>
          <p:cNvPr id="3" name="Прямоугольник 2"/>
          <p:cNvSpPr/>
          <p:nvPr/>
        </p:nvSpPr>
        <p:spPr>
          <a:xfrm>
            <a:off x="131684" y="2000273"/>
            <a:ext cx="8964550" cy="5786199"/>
          </a:xfrm>
          <a:prstGeom prst="rect">
            <a:avLst/>
          </a:prstGeom>
        </p:spPr>
        <p:txBody>
          <a:bodyPr wrap="square">
            <a:spAutoFit/>
          </a:bodyPr>
          <a:lstStyle/>
          <a:p>
            <a:pPr algn="just"/>
            <a:r>
              <a:rPr lang="ru-RU" sz="2400" dirty="0">
                <a:latin typeface="Arial Black" panose="020B0A04020102020204" pitchFamily="34" charset="0"/>
              </a:rPr>
              <a:t>ст. 44 Закона Российской Федерации «Об образовании в Российской Федерации»:</a:t>
            </a:r>
            <a:r>
              <a:rPr lang="ru-RU" sz="2800" dirty="0">
                <a:latin typeface="Arial Black" panose="020B0A04020102020204" pitchFamily="34" charset="0"/>
              </a:rPr>
              <a:t/>
            </a:r>
            <a:br>
              <a:rPr lang="ru-RU" sz="2800" dirty="0">
                <a:latin typeface="Arial Black" panose="020B0A04020102020204" pitchFamily="34" charset="0"/>
              </a:rPr>
            </a:br>
            <a:r>
              <a:rPr lang="ru-RU" dirty="0" smtClean="0">
                <a:solidFill>
                  <a:schemeClr val="accent6">
                    <a:lumMod val="50000"/>
                  </a:schemeClr>
                </a:solidFill>
                <a:latin typeface="Arial Black" panose="020B0A04020102020204" pitchFamily="34" charset="0"/>
              </a:rPr>
              <a:t>Родители </a:t>
            </a:r>
            <a:r>
              <a:rPr lang="ru-RU" dirty="0">
                <a:solidFill>
                  <a:schemeClr val="accent6">
                    <a:lumMod val="50000"/>
                  </a:schemeClr>
                </a:solidFill>
                <a:latin typeface="Arial Black" panose="020B0A04020102020204" pitchFamily="34" charset="0"/>
              </a:rPr>
              <a:t>(законные представители) несовершеннолетних обучающихся обязаны</a:t>
            </a:r>
            <a:r>
              <a:rPr lang="ru-RU" dirty="0" smtClean="0">
                <a:solidFill>
                  <a:schemeClr val="accent6">
                    <a:lumMod val="50000"/>
                  </a:schemeClr>
                </a:solidFill>
                <a:latin typeface="Arial Black" panose="020B0A04020102020204" pitchFamily="34" charset="0"/>
              </a:rPr>
              <a:t>:</a:t>
            </a:r>
          </a:p>
          <a:p>
            <a:pPr algn="just"/>
            <a:r>
              <a:rPr lang="ru-RU" sz="2100" dirty="0" smtClean="0">
                <a:latin typeface="Arial Black" panose="020B0A04020102020204" pitchFamily="34" charset="0"/>
              </a:rPr>
              <a:t>п.п.1,п.4.</a:t>
            </a:r>
            <a:r>
              <a:rPr lang="ru-RU" sz="2100" u="sng" dirty="0" smtClean="0">
                <a:solidFill>
                  <a:schemeClr val="accent6">
                    <a:lumMod val="75000"/>
                  </a:schemeClr>
                </a:solidFill>
                <a:latin typeface="Arial Black" panose="020B0A04020102020204" pitchFamily="34" charset="0"/>
              </a:rPr>
              <a:t>обеспечить</a:t>
            </a:r>
            <a:r>
              <a:rPr lang="ru-RU" sz="2100" dirty="0" smtClean="0">
                <a:latin typeface="Arial Black" panose="020B0A04020102020204" pitchFamily="34" charset="0"/>
              </a:rPr>
              <a:t> </a:t>
            </a:r>
            <a:r>
              <a:rPr lang="ru-RU" sz="2100" u="sng" dirty="0">
                <a:solidFill>
                  <a:schemeClr val="accent6">
                    <a:lumMod val="75000"/>
                  </a:schemeClr>
                </a:solidFill>
                <a:latin typeface="Arial Black" panose="020B0A04020102020204" pitchFamily="34" charset="0"/>
              </a:rPr>
              <a:t>получение детьми общего образования</a:t>
            </a:r>
            <a:r>
              <a:rPr lang="ru-RU" sz="2100" dirty="0">
                <a:solidFill>
                  <a:schemeClr val="accent6">
                    <a:lumMod val="75000"/>
                  </a:schemeClr>
                </a:solidFill>
                <a:latin typeface="Arial Black" panose="020B0A04020102020204" pitchFamily="34" charset="0"/>
              </a:rPr>
              <a:t>;</a:t>
            </a:r>
          </a:p>
          <a:p>
            <a:pPr algn="just"/>
            <a:r>
              <a:rPr lang="ru-RU" sz="2100" dirty="0" smtClean="0">
                <a:latin typeface="Arial Black" panose="020B0A04020102020204" pitchFamily="34" charset="0"/>
              </a:rPr>
              <a:t>п.п.3,п.4. уважать </a:t>
            </a:r>
            <a:r>
              <a:rPr lang="ru-RU" sz="2100" dirty="0">
                <a:latin typeface="Arial Black" panose="020B0A04020102020204" pitchFamily="34" charset="0"/>
              </a:rPr>
              <a:t>честь и достоинство обучающихся и работников организации, осуществляющей образовательную </a:t>
            </a:r>
            <a:r>
              <a:rPr lang="ru-RU" sz="2100" dirty="0" smtClean="0">
                <a:latin typeface="Arial Black" panose="020B0A04020102020204" pitchFamily="34" charset="0"/>
              </a:rPr>
              <a:t>деятельность.</a:t>
            </a:r>
          </a:p>
          <a:p>
            <a:pPr algn="just"/>
            <a:r>
              <a:rPr lang="ru-RU" sz="2000" dirty="0" smtClean="0">
                <a:solidFill>
                  <a:schemeClr val="accent6">
                    <a:lumMod val="75000"/>
                  </a:schemeClr>
                </a:solidFill>
                <a:latin typeface="Arial Black" panose="020B0A04020102020204" pitchFamily="34" charset="0"/>
              </a:rPr>
              <a:t>п. 6. За неисполнение или ненадлежащее исполнение обязанностей, установленных настоящим Федеральным законом и иными федеральными законами, родители (законные представители) несовершеннолетних обучающихся несут ответственность, предусмотренную законодательством Российской Федерации.</a:t>
            </a:r>
            <a:endParaRPr lang="ru-RU" sz="2000" dirty="0">
              <a:solidFill>
                <a:schemeClr val="accent6">
                  <a:lumMod val="75000"/>
                </a:schemeClr>
              </a:solidFill>
              <a:latin typeface="Arial Black" panose="020B0A04020102020204" pitchFamily="34" charset="0"/>
            </a:endParaRPr>
          </a:p>
          <a:p>
            <a:pPr algn="just"/>
            <a:endParaRPr lang="ru-RU" sz="2100" dirty="0">
              <a:latin typeface="Arial Black" panose="020B0A04020102020204" pitchFamily="34" charset="0"/>
            </a:endParaRPr>
          </a:p>
          <a:p>
            <a:pPr algn="just"/>
            <a:endParaRPr lang="ru-RU" sz="2800" dirty="0">
              <a:latin typeface="Times New Roman" panose="02020603050405020304" pitchFamily="18" charset="0"/>
            </a:endParaRPr>
          </a:p>
        </p:txBody>
      </p:sp>
    </p:spTree>
    <p:extLst>
      <p:ext uri="{BB962C8B-B14F-4D97-AF65-F5344CB8AC3E}">
        <p14:creationId xmlns:p14="http://schemas.microsoft.com/office/powerpoint/2010/main" val="39548167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69024"/>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a:spcAft>
                <a:spcPts val="0"/>
              </a:spcAft>
            </a:pPr>
            <a:r>
              <a:rPr lang="ru-RU" sz="2400" b="1" dirty="0" smtClean="0">
                <a:solidFill>
                  <a:schemeClr val="tx2">
                    <a:lumMod val="50000"/>
                  </a:schemeClr>
                </a:solidFill>
                <a:latin typeface="Arial Black" pitchFamily="34" charset="0"/>
              </a:rPr>
              <a:t/>
            </a:r>
            <a:br>
              <a:rPr lang="ru-RU" sz="2400" b="1" dirty="0" smtClean="0">
                <a:solidFill>
                  <a:schemeClr val="tx2">
                    <a:lumMod val="50000"/>
                  </a:schemeClr>
                </a:solidFill>
                <a:latin typeface="Arial Black" pitchFamily="34" charset="0"/>
              </a:rPr>
            </a:br>
            <a:r>
              <a:rPr lang="ru-RU" sz="2800" dirty="0">
                <a:latin typeface="Arial Black" panose="020B0A04020102020204" pitchFamily="34" charset="0"/>
              </a:rPr>
              <a:t>ППЭ </a:t>
            </a:r>
            <a:r>
              <a:rPr lang="ru-RU" sz="2800" dirty="0" smtClean="0">
                <a:latin typeface="Arial Black" panose="020B0A04020102020204" pitchFamily="34" charset="0"/>
              </a:rPr>
              <a:t>ЕГЭ (ГВЭ) на </a:t>
            </a:r>
            <a:r>
              <a:rPr lang="ru-RU" sz="2800" dirty="0">
                <a:latin typeface="Arial Black" panose="020B0A04020102020204" pitchFamily="34" charset="0"/>
              </a:rPr>
              <a:t>базе </a:t>
            </a:r>
            <a:br>
              <a:rPr lang="ru-RU" sz="2800" dirty="0">
                <a:latin typeface="Arial Black" panose="020B0A04020102020204" pitchFamily="34" charset="0"/>
              </a:rPr>
            </a:br>
            <a:r>
              <a:rPr lang="ru-RU" sz="2800" dirty="0">
                <a:latin typeface="Arial Black" panose="020B0A04020102020204" pitchFamily="34" charset="0"/>
              </a:rPr>
              <a:t>МАОУ </a:t>
            </a:r>
            <a:r>
              <a:rPr lang="ru-RU" sz="2800" dirty="0" smtClean="0">
                <a:latin typeface="Arial Black" panose="020B0A04020102020204" pitchFamily="34" charset="0"/>
              </a:rPr>
              <a:t>Лицей </a:t>
            </a:r>
            <a:r>
              <a:rPr lang="ru-RU" sz="2800" dirty="0">
                <a:latin typeface="Arial Black" panose="020B0A04020102020204" pitchFamily="34" charset="0"/>
              </a:rPr>
              <a:t>№ </a:t>
            </a:r>
            <a:r>
              <a:rPr lang="ru-RU" sz="2800" dirty="0" smtClean="0">
                <a:latin typeface="Arial Black" panose="020B0A04020102020204" pitchFamily="34" charset="0"/>
              </a:rPr>
              <a:t>17 (ППЭ 6303)</a:t>
            </a:r>
            <a:r>
              <a:rPr lang="ru-RU" sz="2800" dirty="0">
                <a:latin typeface="Arial Black" panose="020B0A04020102020204" pitchFamily="34" charset="0"/>
                <a:ea typeface="Times New Roman" panose="02020603050405020304" pitchFamily="18" charset="0"/>
                <a:cs typeface="Times New Roman" panose="02020603050405020304" pitchFamily="18" charset="0"/>
              </a:rPr>
              <a:t/>
            </a:r>
            <a:br>
              <a:rPr lang="ru-RU" sz="2800" dirty="0">
                <a:latin typeface="Arial Black" panose="020B0A04020102020204" pitchFamily="34" charset="0"/>
                <a:ea typeface="Times New Roman" panose="02020603050405020304" pitchFamily="18" charset="0"/>
                <a:cs typeface="Times New Roman" panose="02020603050405020304" pitchFamily="18" charset="0"/>
              </a:rPr>
            </a:br>
            <a:endParaRPr lang="ru-RU" sz="28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30</a:t>
            </a:fld>
            <a:endParaRPr lang="ru-RU"/>
          </a:p>
        </p:txBody>
      </p:sp>
      <p:sp>
        <p:nvSpPr>
          <p:cNvPr id="3" name="Прямоугольник 2"/>
          <p:cNvSpPr/>
          <p:nvPr/>
        </p:nvSpPr>
        <p:spPr>
          <a:xfrm>
            <a:off x="142844" y="2105512"/>
            <a:ext cx="8965660" cy="4191084"/>
          </a:xfrm>
          <a:prstGeom prst="rect">
            <a:avLst/>
          </a:prstGeom>
        </p:spPr>
        <p:txBody>
          <a:bodyPr wrap="square">
            <a:spAutoFit/>
          </a:bodyPr>
          <a:lstStyle/>
          <a:p>
            <a:pPr>
              <a:lnSpc>
                <a:spcPct val="107000"/>
              </a:lnSpc>
              <a:spcAft>
                <a:spcPts val="800"/>
              </a:spcAft>
            </a:pPr>
            <a:r>
              <a:rPr lang="ru-RU" sz="2400" dirty="0" smtClean="0">
                <a:solidFill>
                  <a:schemeClr val="accent6">
                    <a:lumMod val="75000"/>
                  </a:schemeClr>
                </a:solidFill>
                <a:latin typeface="Arial Black" panose="020B0A04020102020204" pitchFamily="34" charset="0"/>
                <a:ea typeface="Calibri" panose="020F0502020204030204" pitchFamily="34" charset="0"/>
                <a:cs typeface="Times New Roman" panose="02020603050405020304" pitchFamily="18" charset="0"/>
              </a:rPr>
              <a:t>Обеспечивают проведение ГИА в ППЭ:</a:t>
            </a:r>
            <a:endParaRPr lang="ru-RU" sz="2400" dirty="0">
              <a:solidFill>
                <a:schemeClr val="accent6">
                  <a:lumMod val="75000"/>
                </a:schemeClr>
              </a:solidFill>
              <a:latin typeface="Arial Black" panose="020B0A04020102020204" pitchFamily="34" charset="0"/>
              <a:ea typeface="Calibri" panose="020F0502020204030204" pitchFamily="34" charset="0"/>
              <a:cs typeface="Times New Roman" panose="02020603050405020304" pitchFamily="18" charset="0"/>
            </a:endParaRPr>
          </a:p>
          <a:p>
            <a:pPr algn="ctr"/>
            <a:r>
              <a:rPr lang="ru-RU" b="1" dirty="0" smtClean="0">
                <a:latin typeface="Arial Black" panose="020B0A04020102020204" pitchFamily="34" charset="0"/>
              </a:rPr>
              <a:t>а</a:t>
            </a:r>
            <a:r>
              <a:rPr lang="ru-RU" b="1" dirty="0">
                <a:latin typeface="Arial Black" panose="020B0A04020102020204" pitchFamily="34" charset="0"/>
              </a:rPr>
              <a:t>) руководитель и организаторы ППЭ;</a:t>
            </a:r>
          </a:p>
          <a:p>
            <a:pPr algn="ctr"/>
            <a:r>
              <a:rPr lang="ru-RU" b="1" dirty="0">
                <a:latin typeface="Arial Black" panose="020B0A04020102020204" pitchFamily="34" charset="0"/>
              </a:rPr>
              <a:t>б) не менее одного члена ГЭК;</a:t>
            </a:r>
          </a:p>
          <a:p>
            <a:pPr algn="ctr"/>
            <a:r>
              <a:rPr lang="ru-RU" b="1" dirty="0" smtClean="0">
                <a:latin typeface="Arial Black" panose="020B0A04020102020204" pitchFamily="34" charset="0"/>
              </a:rPr>
              <a:t>в</a:t>
            </a:r>
            <a:r>
              <a:rPr lang="ru-RU" b="1" dirty="0">
                <a:latin typeface="Arial Black" panose="020B0A04020102020204" pitchFamily="34" charset="0"/>
              </a:rPr>
              <a:t>) технический специалист по работе с программным обеспечением, оказывающий информационно-техническую помощь руководителю и организаторам ППЭ;</a:t>
            </a:r>
          </a:p>
          <a:p>
            <a:pPr algn="ctr"/>
            <a:r>
              <a:rPr lang="ru-RU" b="1" dirty="0">
                <a:latin typeface="Arial Black" panose="020B0A04020102020204" pitchFamily="34" charset="0"/>
              </a:rPr>
              <a:t>г) руководитель организации, в помещениях которой организован ППЭ, или уполномоченное им лицо;</a:t>
            </a:r>
          </a:p>
          <a:p>
            <a:pPr algn="ctr"/>
            <a:r>
              <a:rPr lang="ru-RU" b="1" dirty="0">
                <a:latin typeface="Arial Black" panose="020B0A04020102020204" pitchFamily="34" charset="0"/>
              </a:rPr>
              <a:t>д) сотрудники, осуществляющие охрану правопорядка, и (или) сотрудники органов внутренних дел (полиции);</a:t>
            </a:r>
          </a:p>
          <a:p>
            <a:pPr algn="ctr"/>
            <a:r>
              <a:rPr lang="ru-RU" b="1" dirty="0">
                <a:latin typeface="Arial Black" panose="020B0A04020102020204" pitchFamily="34" charset="0"/>
              </a:rPr>
              <a:t>е) медицинские работники;</a:t>
            </a:r>
          </a:p>
          <a:p>
            <a:pPr algn="ctr"/>
            <a:r>
              <a:rPr lang="ru-RU" b="1" dirty="0" smtClean="0">
                <a:latin typeface="Arial Black" panose="020B0A04020102020204" pitchFamily="34" charset="0"/>
              </a:rPr>
              <a:t>ж) ассистенты, оказывающие необходимую техническую помощь лицам, </a:t>
            </a:r>
            <a:r>
              <a:rPr lang="ru-RU" b="1" dirty="0" smtClean="0">
                <a:latin typeface="Arial Black" panose="020B0A04020102020204" pitchFamily="34" charset="0"/>
                <a:hlinkClick r:id="rId3"/>
              </a:rPr>
              <a:t>с учетом состояния их здоровья, особенностей психофизического развития </a:t>
            </a:r>
            <a:endParaRPr lang="ru-RU" sz="2400" b="1" dirty="0" smtClean="0">
              <a:latin typeface="Arial Black" panose="020B0A04020102020204" pitchFamily="34" charset="0"/>
              <a:ea typeface="Calibri" panose="020F0502020204030204" pitchFamily="34" charset="0"/>
              <a:cs typeface="Times New Roman" panose="02020603050405020304" pitchFamily="18" charset="0"/>
            </a:endParaRPr>
          </a:p>
        </p:txBody>
      </p:sp>
      <p:pic>
        <p:nvPicPr>
          <p:cNvPr id="10" name="Рисунок 9" descr="http://img-fotki.yandex.ru/get/5812/119528728.cc8/0_a1349_73cd9ad2_XL.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19914969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3200" b="1" dirty="0">
                <a:ln w="10541" cmpd="sng">
                  <a:solidFill>
                    <a:schemeClr val="accent1">
                      <a:shade val="88000"/>
                      <a:satMod val="110000"/>
                    </a:schemeClr>
                  </a:solidFill>
                  <a:prstDash val="solid"/>
                </a:ln>
                <a:solidFill>
                  <a:schemeClr val="tx2">
                    <a:lumMod val="50000"/>
                  </a:schemeClr>
                </a:solidFill>
                <a:latin typeface="Arial Black" pitchFamily="34" charset="0"/>
              </a:rPr>
              <a:t>Готовимся к ГИА </a:t>
            </a:r>
            <a:r>
              <a:rPr lang="ru-RU" sz="3200" b="1" dirty="0" smtClean="0">
                <a:ln w="10541" cmpd="sng">
                  <a:solidFill>
                    <a:schemeClr val="accent1">
                      <a:shade val="88000"/>
                      <a:satMod val="110000"/>
                    </a:schemeClr>
                  </a:solidFill>
                  <a:prstDash val="solid"/>
                </a:ln>
                <a:solidFill>
                  <a:schemeClr val="tx2">
                    <a:lumMod val="50000"/>
                  </a:schemeClr>
                </a:solidFill>
                <a:latin typeface="Arial Black" pitchFamily="34" charset="0"/>
              </a:rPr>
              <a:t>2017 </a:t>
            </a:r>
            <a:r>
              <a:rPr lang="ru-RU" sz="3200" b="1" dirty="0">
                <a:ln w="10541" cmpd="sng">
                  <a:solidFill>
                    <a:schemeClr val="accent1">
                      <a:shade val="88000"/>
                      <a:satMod val="110000"/>
                    </a:schemeClr>
                  </a:solidFill>
                  <a:prstDash val="solid"/>
                </a:ln>
                <a:solidFill>
                  <a:schemeClr val="tx2">
                    <a:lumMod val="50000"/>
                  </a:schemeClr>
                </a:solidFill>
                <a:latin typeface="Arial Black" pitchFamily="34" charset="0"/>
              </a:rPr>
              <a:t>года</a:t>
            </a:r>
            <a:endParaRPr lang="ru-RU" sz="32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31</a:t>
            </a:fld>
            <a:endParaRPr lang="ru-RU"/>
          </a:p>
        </p:txBody>
      </p:sp>
      <p:sp>
        <p:nvSpPr>
          <p:cNvPr id="2" name="Прямоугольник 1"/>
          <p:cNvSpPr/>
          <p:nvPr/>
        </p:nvSpPr>
        <p:spPr>
          <a:xfrm>
            <a:off x="107504" y="2143148"/>
            <a:ext cx="8928992" cy="4678204"/>
          </a:xfrm>
          <a:prstGeom prst="rect">
            <a:avLst/>
          </a:prstGeom>
          <a:ln>
            <a:noFill/>
          </a:ln>
        </p:spPr>
        <p:txBody>
          <a:bodyPr wrap="square">
            <a:spAutoFit/>
          </a:bodyPr>
          <a:lstStyle/>
          <a:p>
            <a:pPr algn="just"/>
            <a:r>
              <a:rPr lang="ru-RU" sz="2800" dirty="0" smtClean="0">
                <a:ln w="10541" cmpd="sng">
                  <a:solidFill>
                    <a:schemeClr val="accent1">
                      <a:shade val="88000"/>
                      <a:satMod val="110000"/>
                    </a:schemeClr>
                  </a:solidFill>
                  <a:prstDash val="solid"/>
                </a:ln>
                <a:latin typeface="Arial Black" panose="020B0A04020102020204" pitchFamily="34" charset="0"/>
              </a:rPr>
              <a:t>	</a:t>
            </a:r>
            <a:r>
              <a:rPr lang="ru-RU" sz="2700" dirty="0">
                <a:latin typeface="Arial Black" panose="020B0A04020102020204" pitchFamily="34" charset="0"/>
              </a:rPr>
              <a:t>В каждой школе, </a:t>
            </a:r>
            <a:r>
              <a:rPr lang="ru-RU" sz="2700" dirty="0">
                <a:solidFill>
                  <a:schemeClr val="accent6">
                    <a:lumMod val="75000"/>
                  </a:schemeClr>
                </a:solidFill>
                <a:latin typeface="Arial Black" panose="020B0A04020102020204" pitchFamily="34" charset="0"/>
              </a:rPr>
              <a:t>для каждого учащегося, испытывающего трудности в освоении Образовательной программы</a:t>
            </a:r>
            <a:r>
              <a:rPr lang="ru-RU" sz="2700" dirty="0">
                <a:latin typeface="Arial Black" panose="020B0A04020102020204" pitchFamily="34" charset="0"/>
              </a:rPr>
              <a:t>, </a:t>
            </a:r>
            <a:r>
              <a:rPr lang="ru-RU" sz="2700" u="sng" dirty="0">
                <a:latin typeface="Arial Black" panose="020B0A04020102020204" pitchFamily="34" charset="0"/>
              </a:rPr>
              <a:t>должны быть разработаны </a:t>
            </a:r>
            <a:r>
              <a:rPr lang="ru-RU" sz="2700" dirty="0">
                <a:latin typeface="Arial Black" panose="020B0A04020102020204" pitchFamily="34" charset="0"/>
              </a:rPr>
              <a:t>и </a:t>
            </a:r>
            <a:r>
              <a:rPr lang="ru-RU" sz="2700" u="sng" dirty="0">
                <a:latin typeface="Arial Black" panose="020B0A04020102020204" pitchFamily="34" charset="0"/>
              </a:rPr>
              <a:t>должны </a:t>
            </a:r>
            <a:r>
              <a:rPr lang="ru-RU" sz="2700" u="sng" dirty="0" smtClean="0">
                <a:latin typeface="Arial Black" panose="020B0A04020102020204" pitchFamily="34" charset="0"/>
              </a:rPr>
              <a:t>осуществляться </a:t>
            </a:r>
            <a:r>
              <a:rPr lang="ru-RU" sz="2700" u="sng" dirty="0">
                <a:latin typeface="Arial Black" panose="020B0A04020102020204" pitchFamily="34" charset="0"/>
              </a:rPr>
              <a:t>индивидуальные учебные </a:t>
            </a:r>
            <a:r>
              <a:rPr lang="ru-RU" sz="2700" u="sng" dirty="0" smtClean="0">
                <a:latin typeface="Arial Black" panose="020B0A04020102020204" pitchFamily="34" charset="0"/>
              </a:rPr>
              <a:t>программы </a:t>
            </a:r>
            <a:r>
              <a:rPr lang="ru-RU" sz="2700" u="sng" dirty="0">
                <a:latin typeface="Arial Black" panose="020B0A04020102020204" pitchFamily="34" charset="0"/>
              </a:rPr>
              <a:t>устранения учебных дефицитов</a:t>
            </a:r>
            <a:r>
              <a:rPr lang="ru-RU" sz="2700" dirty="0">
                <a:latin typeface="Arial Black" panose="020B0A04020102020204" pitchFamily="34" charset="0"/>
              </a:rPr>
              <a:t>, разработанные </a:t>
            </a:r>
            <a:r>
              <a:rPr lang="ru-RU" sz="2700" dirty="0" smtClean="0">
                <a:latin typeface="Arial Black" panose="020B0A04020102020204" pitchFamily="34" charset="0"/>
              </a:rPr>
              <a:t>педагогами </a:t>
            </a:r>
            <a:r>
              <a:rPr lang="ru-RU" sz="2700" dirty="0">
                <a:latin typeface="Arial Black" panose="020B0A04020102020204" pitchFamily="34" charset="0"/>
              </a:rPr>
              <a:t>школы, утвержденные директором школы, </a:t>
            </a:r>
            <a:r>
              <a:rPr lang="ru-RU" sz="2700" u="sng" dirty="0">
                <a:solidFill>
                  <a:schemeClr val="accent6">
                    <a:lumMod val="75000"/>
                  </a:schemeClr>
                </a:solidFill>
                <a:latin typeface="Arial Black" panose="020B0A04020102020204" pitchFamily="34" charset="0"/>
              </a:rPr>
              <a:t>согласованные личной </a:t>
            </a:r>
            <a:r>
              <a:rPr lang="ru-RU" sz="2700" u="sng" dirty="0" smtClean="0">
                <a:solidFill>
                  <a:schemeClr val="accent6">
                    <a:lumMod val="75000"/>
                  </a:schemeClr>
                </a:solidFill>
                <a:latin typeface="Arial Black" panose="020B0A04020102020204" pitchFamily="34" charset="0"/>
              </a:rPr>
              <a:t>подписью учащегося, родителя </a:t>
            </a:r>
            <a:r>
              <a:rPr lang="ru-RU" sz="2700" u="sng" dirty="0">
                <a:solidFill>
                  <a:schemeClr val="accent6">
                    <a:lumMod val="75000"/>
                  </a:schemeClr>
                </a:solidFill>
                <a:latin typeface="Arial Black" panose="020B0A04020102020204" pitchFamily="34" charset="0"/>
              </a:rPr>
              <a:t>выпускника </a:t>
            </a:r>
            <a:r>
              <a:rPr lang="ru-RU" sz="2700" dirty="0">
                <a:latin typeface="Arial Black" panose="020B0A04020102020204" pitchFamily="34" charset="0"/>
              </a:rPr>
              <a:t>(законного представителя</a:t>
            </a:r>
            <a:r>
              <a:rPr lang="ru-RU" sz="2700" dirty="0" smtClean="0">
                <a:latin typeface="Arial Black" panose="020B0A04020102020204" pitchFamily="34" charset="0"/>
              </a:rPr>
              <a:t>).</a:t>
            </a:r>
            <a:endParaRPr lang="ru-RU" sz="2700" dirty="0">
              <a:latin typeface="Arial Black" panose="020B0A04020102020204" pitchFamily="34" charset="0"/>
            </a:endParaRPr>
          </a:p>
        </p:txBody>
      </p:sp>
      <p:pic>
        <p:nvPicPr>
          <p:cNvPr id="14" name="Рисунок 13"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10" y="203979"/>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828251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3200" b="1" dirty="0">
                <a:ln w="10541" cmpd="sng">
                  <a:solidFill>
                    <a:schemeClr val="accent1">
                      <a:shade val="88000"/>
                      <a:satMod val="110000"/>
                    </a:schemeClr>
                  </a:solidFill>
                  <a:prstDash val="solid"/>
                </a:ln>
                <a:solidFill>
                  <a:schemeClr val="tx2">
                    <a:lumMod val="50000"/>
                  </a:schemeClr>
                </a:solidFill>
                <a:latin typeface="Arial Black" pitchFamily="34" charset="0"/>
              </a:rPr>
              <a:t>Готовимся к ГИА </a:t>
            </a:r>
            <a:r>
              <a:rPr lang="ru-RU" sz="3200" b="1" dirty="0" smtClean="0">
                <a:ln w="10541" cmpd="sng">
                  <a:solidFill>
                    <a:schemeClr val="accent1">
                      <a:shade val="88000"/>
                      <a:satMod val="110000"/>
                    </a:schemeClr>
                  </a:solidFill>
                  <a:prstDash val="solid"/>
                </a:ln>
                <a:solidFill>
                  <a:schemeClr val="tx2">
                    <a:lumMod val="50000"/>
                  </a:schemeClr>
                </a:solidFill>
                <a:latin typeface="Arial Black" pitchFamily="34" charset="0"/>
              </a:rPr>
              <a:t>2017 </a:t>
            </a:r>
            <a:r>
              <a:rPr lang="ru-RU" sz="3200" b="1" dirty="0">
                <a:ln w="10541" cmpd="sng">
                  <a:solidFill>
                    <a:schemeClr val="accent1">
                      <a:shade val="88000"/>
                      <a:satMod val="110000"/>
                    </a:schemeClr>
                  </a:solidFill>
                  <a:prstDash val="solid"/>
                </a:ln>
                <a:solidFill>
                  <a:schemeClr val="tx2">
                    <a:lumMod val="50000"/>
                  </a:schemeClr>
                </a:solidFill>
                <a:latin typeface="Arial Black" pitchFamily="34" charset="0"/>
              </a:rPr>
              <a:t>года</a:t>
            </a:r>
            <a:endParaRPr lang="ru-RU" sz="32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32</a:t>
            </a:fld>
            <a:endParaRPr lang="ru-RU"/>
          </a:p>
        </p:txBody>
      </p:sp>
      <p:sp>
        <p:nvSpPr>
          <p:cNvPr id="2" name="Прямоугольник 1"/>
          <p:cNvSpPr/>
          <p:nvPr/>
        </p:nvSpPr>
        <p:spPr>
          <a:xfrm>
            <a:off x="107504" y="2143148"/>
            <a:ext cx="8928992" cy="3954929"/>
          </a:xfrm>
          <a:prstGeom prst="rect">
            <a:avLst/>
          </a:prstGeom>
          <a:ln>
            <a:noFill/>
          </a:ln>
        </p:spPr>
        <p:txBody>
          <a:bodyPr wrap="square">
            <a:spAutoFit/>
          </a:bodyPr>
          <a:lstStyle/>
          <a:p>
            <a:pPr algn="just"/>
            <a:r>
              <a:rPr lang="ru-RU" sz="2800" dirty="0" smtClean="0">
                <a:ln w="10541" cmpd="sng">
                  <a:solidFill>
                    <a:schemeClr val="accent1">
                      <a:shade val="88000"/>
                      <a:satMod val="110000"/>
                    </a:schemeClr>
                  </a:solidFill>
                  <a:prstDash val="solid"/>
                </a:ln>
                <a:latin typeface="Arial Black" panose="020B0A04020102020204" pitchFamily="34" charset="0"/>
              </a:rPr>
              <a:t>	</a:t>
            </a:r>
            <a:r>
              <a:rPr lang="ru-RU" sz="3200" dirty="0" smtClean="0">
                <a:latin typeface="Arial Black" panose="020B0A04020102020204" pitchFamily="34" charset="0"/>
              </a:rPr>
              <a:t>В городском округе Сухой Лог:</a:t>
            </a:r>
          </a:p>
          <a:p>
            <a:pPr algn="just"/>
            <a:r>
              <a:rPr lang="ru-RU" sz="3200" dirty="0" smtClean="0">
                <a:latin typeface="Arial Black" panose="020B0A04020102020204" pitchFamily="34" charset="0"/>
              </a:rPr>
              <a:t>	Школа успешного абитуриента (с сентября 2016 года)</a:t>
            </a:r>
          </a:p>
          <a:p>
            <a:pPr algn="just"/>
            <a:endParaRPr lang="ru-RU" sz="3200" dirty="0">
              <a:latin typeface="Arial Black" panose="020B0A04020102020204" pitchFamily="34" charset="0"/>
            </a:endParaRPr>
          </a:p>
          <a:p>
            <a:pPr algn="just"/>
            <a:r>
              <a:rPr lang="ru-RU" sz="3200" dirty="0" smtClean="0">
                <a:latin typeface="Arial Black" panose="020B0A04020102020204" pitchFamily="34" charset="0"/>
              </a:rPr>
              <a:t>	Консультации индивидуальные, групповые по учебным предметам ЕГЭ (с октября 2016 года)</a:t>
            </a:r>
          </a:p>
          <a:p>
            <a:pPr algn="just"/>
            <a:r>
              <a:rPr lang="ru-RU" sz="2700" dirty="0" smtClean="0">
                <a:latin typeface="Arial Black" panose="020B0A04020102020204" pitchFamily="34" charset="0"/>
              </a:rPr>
              <a:t> </a:t>
            </a:r>
            <a:endParaRPr lang="ru-RU" sz="2700" dirty="0">
              <a:latin typeface="Arial Black" panose="020B0A04020102020204" pitchFamily="34" charset="0"/>
            </a:endParaRPr>
          </a:p>
        </p:txBody>
      </p:sp>
      <p:pic>
        <p:nvPicPr>
          <p:cNvPr id="14" name="Рисунок 13"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10" y="203979"/>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9542729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26726"/>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ln w="10541" cmpd="sng">
                  <a:solidFill>
                    <a:schemeClr val="accent1">
                      <a:shade val="88000"/>
                      <a:satMod val="110000"/>
                    </a:schemeClr>
                  </a:solidFill>
                  <a:prstDash val="solid"/>
                </a:ln>
                <a:solidFill>
                  <a:schemeClr val="tx2">
                    <a:lumMod val="50000"/>
                  </a:schemeClr>
                </a:solidFill>
                <a:latin typeface="Arial Black" pitchFamily="34" charset="0"/>
              </a:rPr>
              <a:t>Готовимся к ГИА 2017 года</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33</a:t>
            </a:fld>
            <a:endParaRPr lang="ru-RU"/>
          </a:p>
        </p:txBody>
      </p:sp>
      <p:pic>
        <p:nvPicPr>
          <p:cNvPr id="14" name="Рисунок 13"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37" y="155288"/>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pic>
        <p:nvPicPr>
          <p:cNvPr id="3" name="Рисунок 2"/>
          <p:cNvPicPr>
            <a:picLocks noChangeAspect="1"/>
          </p:cNvPicPr>
          <p:nvPr/>
        </p:nvPicPr>
        <p:blipFill>
          <a:blip r:embed="rId4"/>
          <a:stretch>
            <a:fillRect/>
          </a:stretch>
        </p:blipFill>
        <p:spPr>
          <a:xfrm>
            <a:off x="107504" y="1988840"/>
            <a:ext cx="8928992" cy="4732635"/>
          </a:xfrm>
          <a:prstGeom prst="rect">
            <a:avLst/>
          </a:prstGeom>
        </p:spPr>
      </p:pic>
    </p:spTree>
    <p:extLst>
      <p:ext uri="{BB962C8B-B14F-4D97-AF65-F5344CB8AC3E}">
        <p14:creationId xmlns:p14="http://schemas.microsoft.com/office/powerpoint/2010/main" val="17956998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b="1" dirty="0" smtClean="0">
                <a:latin typeface="Arial Black" pitchFamily="34" charset="0"/>
              </a:rPr>
              <a:t/>
            </a:r>
            <a:br>
              <a:rPr lang="ru-RU" sz="2800" b="1" dirty="0" smtClean="0">
                <a:latin typeface="Arial Black" pitchFamily="34" charset="0"/>
              </a:rPr>
            </a:br>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Образовательные ресурсы:</a:t>
            </a:r>
            <a:r>
              <a:rPr lang="ru-RU" sz="3200" dirty="0" smtClean="0"/>
              <a:t/>
            </a:r>
            <a:br>
              <a:rPr lang="ru-RU" sz="3200" dirty="0" smtClean="0"/>
            </a:br>
            <a:endParaRPr lang="ru-RU" sz="32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34</a:t>
            </a:fld>
            <a:endParaRPr lang="ru-RU"/>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37" y="113623"/>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179512" y="1988840"/>
            <a:ext cx="8784976" cy="4770537"/>
          </a:xfrm>
          <a:prstGeom prst="rect">
            <a:avLst/>
          </a:prstGeom>
        </p:spPr>
        <p:txBody>
          <a:bodyPr wrap="square">
            <a:spAutoFit/>
          </a:bodyPr>
          <a:lstStyle/>
          <a:p>
            <a:pPr algn="just"/>
            <a:r>
              <a:rPr lang="ru-RU" dirty="0" smtClean="0">
                <a:latin typeface="Arial Black" panose="020B0A04020102020204" pitchFamily="34" charset="0"/>
              </a:rPr>
              <a:t>      </a:t>
            </a:r>
            <a:r>
              <a:rPr lang="ru-RU" sz="1900" dirty="0" smtClean="0">
                <a:latin typeface="Arial Black" panose="020B0A04020102020204" pitchFamily="34" charset="0"/>
              </a:rPr>
              <a:t>На </a:t>
            </a:r>
            <a:r>
              <a:rPr lang="ru-RU" sz="1900" dirty="0">
                <a:latin typeface="Arial Black" panose="020B0A04020102020204" pitchFamily="34" charset="0"/>
              </a:rPr>
              <a:t>сайте Федерального института педагогических </a:t>
            </a:r>
            <a:r>
              <a:rPr lang="ru-RU" sz="1900" dirty="0" smtClean="0">
                <a:latin typeface="Arial Black" panose="020B0A04020102020204" pitchFamily="34" charset="0"/>
              </a:rPr>
              <a:t>измерений (ФИПИ): </a:t>
            </a:r>
            <a:r>
              <a:rPr lang="en-US" sz="1900" dirty="0">
                <a:latin typeface="Arial Black" panose="020B0A04020102020204" pitchFamily="34" charset="0"/>
                <a:hlinkClick r:id="rId4"/>
              </a:rPr>
              <a:t>http://</a:t>
            </a:r>
            <a:r>
              <a:rPr lang="en-US" sz="1900" dirty="0" smtClean="0">
                <a:latin typeface="Arial Black" panose="020B0A04020102020204" pitchFamily="34" charset="0"/>
                <a:hlinkClick r:id="rId4"/>
              </a:rPr>
              <a:t>fipi.ru/ege-i-gve-11</a:t>
            </a:r>
            <a:r>
              <a:rPr lang="ru-RU" sz="1900" dirty="0" smtClean="0">
                <a:latin typeface="Arial Black" panose="020B0A04020102020204" pitchFamily="34" charset="0"/>
              </a:rPr>
              <a:t> </a:t>
            </a:r>
          </a:p>
          <a:p>
            <a:pPr algn="just"/>
            <a:r>
              <a:rPr lang="ru-RU" sz="1900" dirty="0" smtClean="0">
                <a:latin typeface="Arial Black" panose="020B0A04020102020204" pitchFamily="34" charset="0"/>
              </a:rPr>
              <a:t>      На </a:t>
            </a:r>
            <a:r>
              <a:rPr lang="ru-RU" sz="1900" dirty="0">
                <a:latin typeface="Arial Black" panose="020B0A04020102020204" pitchFamily="34" charset="0"/>
              </a:rPr>
              <a:t>официальном информационном портале государственной итоговой аттестации: </a:t>
            </a:r>
            <a:r>
              <a:rPr lang="en-US" sz="1900" dirty="0">
                <a:solidFill>
                  <a:srgbClr val="0033CC"/>
                </a:solidFill>
                <a:latin typeface="Arial Black" panose="020B0A04020102020204" pitchFamily="34" charset="0"/>
              </a:rPr>
              <a:t>http://ege.edu.ru</a:t>
            </a:r>
            <a:r>
              <a:rPr lang="en-US" sz="1900" dirty="0" smtClean="0">
                <a:solidFill>
                  <a:srgbClr val="0033CC"/>
                </a:solidFill>
                <a:latin typeface="Arial Black" panose="020B0A04020102020204" pitchFamily="34" charset="0"/>
              </a:rPr>
              <a:t>/</a:t>
            </a:r>
            <a:endParaRPr lang="ru-RU" sz="1900" dirty="0">
              <a:solidFill>
                <a:srgbClr val="0033CC"/>
              </a:solidFill>
              <a:latin typeface="Arial Black" panose="020B0A04020102020204" pitchFamily="34" charset="0"/>
            </a:endParaRPr>
          </a:p>
          <a:p>
            <a:pPr algn="just"/>
            <a:r>
              <a:rPr lang="ru-RU" sz="1900" dirty="0">
                <a:latin typeface="Arial Black" panose="020B0A04020102020204" pitchFamily="34" charset="0"/>
              </a:rPr>
              <a:t> </a:t>
            </a:r>
            <a:r>
              <a:rPr lang="ru-RU" sz="1900" dirty="0" smtClean="0">
                <a:latin typeface="Arial Black" panose="020B0A04020102020204" pitchFamily="34" charset="0"/>
              </a:rPr>
              <a:t>      </a:t>
            </a:r>
          </a:p>
          <a:p>
            <a:pPr algn="just"/>
            <a:r>
              <a:rPr lang="ru-RU" sz="1900" dirty="0" smtClean="0">
                <a:latin typeface="Arial Black" panose="020B0A04020102020204" pitchFamily="34" charset="0"/>
              </a:rPr>
              <a:t>      На </a:t>
            </a:r>
            <a:r>
              <a:rPr lang="ru-RU" sz="1900" dirty="0">
                <a:latin typeface="Arial Black" panose="020B0A04020102020204" pitchFamily="34" charset="0"/>
              </a:rPr>
              <a:t>сайте ФИПИ предоставлен открытый банк заданий по всем предметам </a:t>
            </a:r>
            <a:r>
              <a:rPr lang="ru-RU" sz="1900" dirty="0" smtClean="0">
                <a:latin typeface="Arial Black" panose="020B0A04020102020204" pitchFamily="34" charset="0"/>
              </a:rPr>
              <a:t>ЕГЭ, (</a:t>
            </a:r>
            <a:r>
              <a:rPr lang="en-US" sz="1900" dirty="0">
                <a:latin typeface="Arial Black" panose="020B0A04020102020204" pitchFamily="34" charset="0"/>
                <a:hlinkClick r:id="rId5"/>
              </a:rPr>
              <a:t>http://</a:t>
            </a:r>
            <a:r>
              <a:rPr lang="en-US" sz="1900" dirty="0" smtClean="0">
                <a:latin typeface="Arial Black" panose="020B0A04020102020204" pitchFamily="34" charset="0"/>
                <a:hlinkClick r:id="rId5"/>
              </a:rPr>
              <a:t>www.fipi.ru/content/otkrytyy-bank-zadaniy-ege</a:t>
            </a:r>
            <a:r>
              <a:rPr lang="ru-RU" sz="1900" dirty="0" smtClean="0">
                <a:latin typeface="Arial Black" panose="020B0A04020102020204" pitchFamily="34" charset="0"/>
              </a:rPr>
              <a:t>), </a:t>
            </a:r>
            <a:r>
              <a:rPr lang="ru-RU" sz="1900" dirty="0">
                <a:latin typeface="Arial Black" panose="020B0A04020102020204" pitchFamily="34" charset="0"/>
              </a:rPr>
              <a:t>ГВЭ </a:t>
            </a:r>
            <a:r>
              <a:rPr lang="ru-RU" sz="1900" dirty="0" smtClean="0">
                <a:latin typeface="Arial Black" panose="020B0A04020102020204" pitchFamily="34" charset="0"/>
              </a:rPr>
              <a:t>(</a:t>
            </a:r>
            <a:r>
              <a:rPr lang="en-US" sz="1900" dirty="0" smtClean="0">
                <a:latin typeface="Arial Black" panose="020B0A04020102020204" pitchFamily="34" charset="0"/>
                <a:hlinkClick r:id="rId6"/>
              </a:rPr>
              <a:t>http</a:t>
            </a:r>
            <a:r>
              <a:rPr lang="en-US" sz="1900" dirty="0">
                <a:latin typeface="Arial Black" panose="020B0A04020102020204" pitchFamily="34" charset="0"/>
                <a:hlinkClick r:id="rId6"/>
              </a:rPr>
              <a:t>://</a:t>
            </a:r>
            <a:r>
              <a:rPr lang="en-US" sz="1900" dirty="0" smtClean="0">
                <a:latin typeface="Arial Black" panose="020B0A04020102020204" pitchFamily="34" charset="0"/>
                <a:hlinkClick r:id="rId6"/>
              </a:rPr>
              <a:t>www.fipi.ru/ege-i-gve-11/gve-11</a:t>
            </a:r>
            <a:r>
              <a:rPr lang="ru-RU" sz="1900" dirty="0" smtClean="0">
                <a:latin typeface="Arial Black" panose="020B0A04020102020204" pitchFamily="34" charset="0"/>
              </a:rPr>
              <a:t>). </a:t>
            </a:r>
            <a:endParaRPr lang="ru-RU" sz="1900" dirty="0">
              <a:latin typeface="Arial Black" panose="020B0A04020102020204" pitchFamily="34" charset="0"/>
            </a:endParaRPr>
          </a:p>
          <a:p>
            <a:pPr algn="just"/>
            <a:r>
              <a:rPr lang="ru-RU" sz="1900" dirty="0">
                <a:latin typeface="Arial Black" panose="020B0A04020102020204" pitchFamily="34" charset="0"/>
              </a:rPr>
              <a:t> </a:t>
            </a:r>
            <a:r>
              <a:rPr lang="ru-RU" sz="1900" dirty="0" smtClean="0">
                <a:latin typeface="Arial Black" panose="020B0A04020102020204" pitchFamily="34" charset="0"/>
              </a:rPr>
              <a:t>   </a:t>
            </a:r>
          </a:p>
          <a:p>
            <a:pPr algn="just"/>
            <a:r>
              <a:rPr lang="ru-RU" sz="1900" dirty="0">
                <a:latin typeface="Arial Black" panose="020B0A04020102020204" pitchFamily="34" charset="0"/>
              </a:rPr>
              <a:t> </a:t>
            </a:r>
            <a:r>
              <a:rPr lang="ru-RU" sz="1900" dirty="0" smtClean="0">
                <a:latin typeface="Arial Black" panose="020B0A04020102020204" pitchFamily="34" charset="0"/>
              </a:rPr>
              <a:t>     Также </a:t>
            </a:r>
            <a:r>
              <a:rPr lang="ru-RU" sz="1900" dirty="0">
                <a:latin typeface="Arial Black" panose="020B0A04020102020204" pitchFamily="34" charset="0"/>
              </a:rPr>
              <a:t>на сайте ФИПИ опубликованы </a:t>
            </a:r>
            <a:r>
              <a:rPr lang="ru-RU" sz="1900" dirty="0" smtClean="0">
                <a:latin typeface="Arial Black" panose="020B0A04020102020204" pitchFamily="34" charset="0"/>
              </a:rPr>
              <a:t>материалы, поясняющие о</a:t>
            </a:r>
            <a:r>
              <a:rPr lang="ru-RU" sz="1900" b="1" dirty="0" smtClean="0">
                <a:latin typeface="Arial Black" panose="020B0A04020102020204" pitchFamily="34" charset="0"/>
              </a:rPr>
              <a:t>собенности </a:t>
            </a:r>
            <a:r>
              <a:rPr lang="ru-RU" sz="1900" b="1" dirty="0">
                <a:latin typeface="Arial Black" panose="020B0A04020102020204" pitchFamily="34" charset="0"/>
              </a:rPr>
              <a:t>формулировок тем итогового сочинения </a:t>
            </a:r>
            <a:r>
              <a:rPr lang="ru-RU" sz="1900" b="1" dirty="0" smtClean="0">
                <a:latin typeface="Arial Black" panose="020B0A04020102020204" pitchFamily="34" charset="0"/>
              </a:rPr>
              <a:t>2016/2017 </a:t>
            </a:r>
            <a:r>
              <a:rPr lang="ru-RU" sz="1900" b="1" dirty="0">
                <a:latin typeface="Arial Black" panose="020B0A04020102020204" pitchFamily="34" charset="0"/>
              </a:rPr>
              <a:t>учебного года </a:t>
            </a:r>
            <a:r>
              <a:rPr lang="ru-RU" sz="1900" b="1" dirty="0" smtClean="0">
                <a:latin typeface="Arial Black" panose="020B0A04020102020204" pitchFamily="34" charset="0"/>
              </a:rPr>
              <a:t>(</a:t>
            </a:r>
            <a:r>
              <a:rPr lang="en-US" sz="1900" dirty="0" smtClean="0">
                <a:latin typeface="Arial Black" panose="020B0A04020102020204" pitchFamily="34" charset="0"/>
                <a:hlinkClick r:id="rId7"/>
              </a:rPr>
              <a:t>http</a:t>
            </a:r>
            <a:r>
              <a:rPr lang="en-US" sz="1900" dirty="0">
                <a:latin typeface="Arial Black" panose="020B0A04020102020204" pitchFamily="34" charset="0"/>
                <a:hlinkClick r:id="rId7"/>
              </a:rPr>
              <a:t>://</a:t>
            </a:r>
            <a:r>
              <a:rPr lang="en-US" sz="1900" dirty="0" smtClean="0">
                <a:latin typeface="Arial Black" panose="020B0A04020102020204" pitchFamily="34" charset="0"/>
                <a:hlinkClick r:id="rId7"/>
              </a:rPr>
              <a:t>fipi.ru/ege-i-gve-11/itogovoe-sochinenie</a:t>
            </a:r>
            <a:r>
              <a:rPr lang="ru-RU" sz="1900" dirty="0" smtClean="0">
                <a:latin typeface="Arial Black" panose="020B0A04020102020204" pitchFamily="34" charset="0"/>
              </a:rPr>
              <a:t>). </a:t>
            </a:r>
            <a:r>
              <a:rPr lang="en-US" sz="1900" dirty="0" smtClean="0">
                <a:latin typeface="Arial Black" panose="020B0A04020102020204" pitchFamily="34" charset="0"/>
              </a:rPr>
              <a:t> </a:t>
            </a:r>
            <a:endParaRPr lang="ru-RU" sz="1900" dirty="0" smtClean="0">
              <a:latin typeface="Arial Black" panose="020B0A04020102020204" pitchFamily="34" charset="0"/>
            </a:endParaRPr>
          </a:p>
          <a:p>
            <a:pPr algn="r"/>
            <a:endParaRPr lang="ru-RU" sz="1900" dirty="0" smtClean="0">
              <a:solidFill>
                <a:srgbClr val="C00000"/>
              </a:solidFill>
              <a:latin typeface="Arial Black" panose="020B0A04020102020204" pitchFamily="34" charset="0"/>
            </a:endParaRPr>
          </a:p>
          <a:p>
            <a:pPr algn="ctr"/>
            <a:r>
              <a:rPr lang="ru-RU" sz="1900" dirty="0" smtClean="0">
                <a:solidFill>
                  <a:srgbClr val="C00000"/>
                </a:solidFill>
                <a:latin typeface="Arial Black" panose="020B0A04020102020204" pitchFamily="34" charset="0"/>
              </a:rPr>
              <a:t>Каждым </a:t>
            </a:r>
            <a:r>
              <a:rPr lang="ru-RU" sz="1900" dirty="0">
                <a:solidFill>
                  <a:srgbClr val="C00000"/>
                </a:solidFill>
                <a:latin typeface="Arial Black" panose="020B0A04020102020204" pitchFamily="34" charset="0"/>
              </a:rPr>
              <a:t>учителем будет предложен перечень образовательных ресурсов, в том числе - электронных.</a:t>
            </a:r>
            <a:endParaRPr lang="ru-RU" sz="1900" dirty="0"/>
          </a:p>
        </p:txBody>
      </p:sp>
    </p:spTree>
    <p:extLst>
      <p:ext uri="{BB962C8B-B14F-4D97-AF65-F5344CB8AC3E}">
        <p14:creationId xmlns:p14="http://schemas.microsoft.com/office/powerpoint/2010/main" val="25156241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b="1" dirty="0" smtClean="0">
                <a:latin typeface="Arial Black" pitchFamily="34" charset="0"/>
              </a:rPr>
              <a:t/>
            </a:r>
            <a:br>
              <a:rPr lang="ru-RU" sz="2800" b="1" dirty="0" smtClean="0">
                <a:latin typeface="Arial Black" pitchFamily="34" charset="0"/>
              </a:rPr>
            </a:br>
            <a:r>
              <a:rPr lang="ru-RU" sz="3200" dirty="0" err="1">
                <a:latin typeface="Arial Black" panose="020B0A04020102020204" pitchFamily="34" charset="0"/>
                <a:ea typeface="Times New Roman" panose="02020603050405020304" pitchFamily="18" charset="0"/>
                <a:cs typeface="Times New Roman" panose="02020603050405020304" pitchFamily="18" charset="0"/>
              </a:rPr>
              <a:t>Рособрнадзор</a:t>
            </a:r>
            <a:r>
              <a:rPr lang="ru-RU" sz="3200" dirty="0">
                <a:latin typeface="Arial Black" panose="020B0A04020102020204" pitchFamily="34" charset="0"/>
                <a:ea typeface="Times New Roman" panose="02020603050405020304" pitchFamily="18" charset="0"/>
                <a:cs typeface="Times New Roman" panose="02020603050405020304" pitchFamily="18" charset="0"/>
              </a:rPr>
              <a:t> </a:t>
            </a:r>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предупреждает:</a:t>
            </a:r>
            <a:r>
              <a:rPr lang="ru-RU" sz="3200" dirty="0" smtClean="0"/>
              <a:t/>
            </a:r>
            <a:br>
              <a:rPr lang="ru-RU" sz="3200" dirty="0" smtClean="0"/>
            </a:br>
            <a:endParaRPr lang="ru-RU" sz="32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35</a:t>
            </a:fld>
            <a:endParaRPr lang="ru-RU"/>
          </a:p>
        </p:txBody>
      </p:sp>
      <p:sp>
        <p:nvSpPr>
          <p:cNvPr id="2" name="Прямоугольник 1"/>
          <p:cNvSpPr/>
          <p:nvPr/>
        </p:nvSpPr>
        <p:spPr>
          <a:xfrm>
            <a:off x="107504" y="1988840"/>
            <a:ext cx="8928992" cy="4476225"/>
          </a:xfrm>
          <a:prstGeom prst="rect">
            <a:avLst/>
          </a:prstGeom>
        </p:spPr>
        <p:txBody>
          <a:bodyPr wrap="square">
            <a:spAutoFit/>
          </a:bodyPr>
          <a:lstStyle/>
          <a:p>
            <a:pPr algn="just">
              <a:lnSpc>
                <a:spcPct val="107000"/>
              </a:lnSpc>
              <a:spcAft>
                <a:spcPts val="800"/>
              </a:spcAft>
            </a:pPr>
            <a:r>
              <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появляющиеся в </a:t>
            </a:r>
            <a:r>
              <a:rPr lang="ru-RU" sz="2600" dirty="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Интернете предложения купить доступ к «настоящим заданиям» </a:t>
            </a:r>
            <a:r>
              <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ЕГЭ </a:t>
            </a:r>
            <a:r>
              <a:rPr lang="ru-RU" sz="2600" dirty="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до </a:t>
            </a:r>
            <a:r>
              <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экзаменов и во время экзаменов </a:t>
            </a:r>
            <a:r>
              <a:rPr lang="ru-RU" sz="2600" dirty="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 не более чем ежегодная рекламная акция недобросовестных сайтов-мошенников, которые пытаются воспользоваться слабой информированностью и невнимательностью некоторых Интернет-пользователей. </a:t>
            </a:r>
            <a:endPar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Материалы </a:t>
            </a:r>
            <a:r>
              <a:rPr lang="ru-RU" sz="2600" dirty="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открытого банка заданий </a:t>
            </a:r>
            <a:r>
              <a:rPr lang="ru-RU" sz="2600" dirty="0" smtClean="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ГИА </a:t>
            </a:r>
            <a:r>
              <a:rPr lang="ru-RU" sz="2600" dirty="0">
                <a:solidFill>
                  <a:srgbClr val="FF0000"/>
                </a:solidFill>
                <a:latin typeface="Arial Black" panose="020B0A04020102020204" pitchFamily="34" charset="0"/>
                <a:ea typeface="Times New Roman" panose="02020603050405020304" pitchFamily="18" charset="0"/>
                <a:cs typeface="Times New Roman" panose="02020603050405020304" pitchFamily="18" charset="0"/>
              </a:rPr>
              <a:t>находятся в свободном бесплатном доступе. </a:t>
            </a:r>
            <a:endParaRPr lang="ru-RU" sz="26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endParaRPr>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37" y="113623"/>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828251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38707" y="164218"/>
            <a:ext cx="741682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4000" dirty="0" smtClean="0">
                <a:solidFill>
                  <a:srgbClr val="FF0000"/>
                </a:solidFill>
                <a:latin typeface="Arial Black" pitchFamily="34" charset="0"/>
                <a:ea typeface="Times New Roman" pitchFamily="18" charset="0"/>
                <a:cs typeface="Times New Roman" pitchFamily="18" charset="0"/>
              </a:rPr>
              <a:t>НЕЛЬЗЯ!</a:t>
            </a:r>
            <a:endParaRPr lang="ru-RU" sz="4000" dirty="0">
              <a:solidFill>
                <a:srgbClr val="FF0000"/>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36</a:t>
            </a:fld>
            <a:endParaRPr lang="ru-RU"/>
          </a:p>
        </p:txBody>
      </p:sp>
      <p:sp>
        <p:nvSpPr>
          <p:cNvPr id="5427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rPr>
              <a:t/>
            </a:r>
            <a:br>
              <a:rPr kumimoji="0" lang="ru-RU" sz="1800" b="0" i="0" u="none" strike="noStrike" cap="none" normalizeH="0" baseline="0" smtClean="0">
                <a:ln>
                  <a:noFill/>
                </a:ln>
                <a:solidFill>
                  <a:schemeClr val="tx1"/>
                </a:solidFill>
                <a:effectLst/>
                <a:latin typeface="Arial" pitchFamily="34" charset="0"/>
              </a:rPr>
            </a:br>
            <a:endParaRPr kumimoji="0" lang="ru-RU" sz="1800" b="0" i="0" u="none" strike="noStrike" cap="none" normalizeH="0" baseline="0" smtClean="0">
              <a:ln>
                <a:noFill/>
              </a:ln>
              <a:solidFill>
                <a:schemeClr val="tx1"/>
              </a:solidFill>
              <a:effectLst/>
              <a:latin typeface="Arial" pitchFamily="34" charset="0"/>
            </a:endParaRPr>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832" y="9278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2" name="Прямоугольник 1"/>
          <p:cNvSpPr/>
          <p:nvPr/>
        </p:nvSpPr>
        <p:spPr>
          <a:xfrm>
            <a:off x="152832" y="1857375"/>
            <a:ext cx="8883664" cy="5016758"/>
          </a:xfrm>
          <a:prstGeom prst="rect">
            <a:avLst/>
          </a:prstGeom>
        </p:spPr>
        <p:txBody>
          <a:bodyPr wrap="square">
            <a:spAutoFit/>
          </a:bodyPr>
          <a:lstStyle/>
          <a:p>
            <a:pPr algn="just"/>
            <a:r>
              <a:rPr lang="ru-RU" dirty="0" smtClean="0"/>
              <a:t>	</a:t>
            </a:r>
            <a:r>
              <a:rPr lang="ru-RU" sz="2000" dirty="0" smtClean="0">
                <a:latin typeface="Arial Black" panose="020B0A04020102020204" pitchFamily="34" charset="0"/>
              </a:rPr>
              <a:t>Сохраняется </a:t>
            </a:r>
            <a:r>
              <a:rPr lang="ru-RU" sz="2000" dirty="0">
                <a:latin typeface="Arial Black" panose="020B0A04020102020204" pitchFamily="34" charset="0"/>
              </a:rPr>
              <a:t>запрет на использование средств связи, мобильных устройств, справочных материалов. </a:t>
            </a:r>
            <a:endParaRPr lang="ru-RU" sz="2000" dirty="0" smtClean="0">
              <a:latin typeface="Arial Black" panose="020B0A04020102020204" pitchFamily="34" charset="0"/>
            </a:endParaRPr>
          </a:p>
          <a:p>
            <a:pPr algn="just"/>
            <a:r>
              <a:rPr lang="ru-RU" sz="2000" dirty="0">
                <a:latin typeface="Arial Black" panose="020B0A04020102020204" pitchFamily="34" charset="0"/>
              </a:rPr>
              <a:t>П</a:t>
            </a:r>
            <a:r>
              <a:rPr lang="ru-RU" sz="2000" dirty="0" smtClean="0">
                <a:latin typeface="Arial Black" panose="020B0A04020102020204" pitchFamily="34" charset="0"/>
              </a:rPr>
              <a:t>ри </a:t>
            </a:r>
            <a:r>
              <a:rPr lang="ru-RU" sz="2000" dirty="0">
                <a:latin typeface="Arial Black" panose="020B0A04020102020204" pitchFamily="34" charset="0"/>
              </a:rPr>
              <a:t>проведении ЕГЭ все аудитории </a:t>
            </a:r>
            <a:r>
              <a:rPr lang="ru-RU" sz="2000" dirty="0" smtClean="0">
                <a:latin typeface="Arial Black" panose="020B0A04020102020204" pitchFamily="34" charset="0"/>
              </a:rPr>
              <a:t>оборудованы </a:t>
            </a:r>
            <a:r>
              <a:rPr lang="ru-RU" sz="2000" dirty="0">
                <a:latin typeface="Arial Black" panose="020B0A04020102020204" pitchFamily="34" charset="0"/>
              </a:rPr>
              <a:t>камерами, которые </a:t>
            </a:r>
            <a:r>
              <a:rPr lang="ru-RU" sz="2000" dirty="0" smtClean="0">
                <a:latin typeface="Arial Black" panose="020B0A04020102020204" pitchFamily="34" charset="0"/>
              </a:rPr>
              <a:t>работают в </a:t>
            </a:r>
            <a:r>
              <a:rPr lang="ru-RU" sz="2000" dirty="0">
                <a:latin typeface="Arial Black" panose="020B0A04020102020204" pitchFamily="34" charset="0"/>
              </a:rPr>
              <a:t>он-</a:t>
            </a:r>
            <a:r>
              <a:rPr lang="ru-RU" sz="2000" dirty="0" err="1">
                <a:latin typeface="Arial Black" panose="020B0A04020102020204" pitchFamily="34" charset="0"/>
              </a:rPr>
              <a:t>лайн</a:t>
            </a:r>
            <a:r>
              <a:rPr lang="ru-RU" sz="2000" dirty="0">
                <a:latin typeface="Arial Black" panose="020B0A04020102020204" pitchFamily="34" charset="0"/>
              </a:rPr>
              <a:t> режиме. </a:t>
            </a:r>
            <a:endParaRPr lang="ru-RU" sz="2000" dirty="0" smtClean="0">
              <a:latin typeface="Arial Black" panose="020B0A04020102020204" pitchFamily="34" charset="0"/>
            </a:endParaRPr>
          </a:p>
          <a:p>
            <a:pPr algn="just"/>
            <a:r>
              <a:rPr lang="ru-RU" sz="2000" dirty="0">
                <a:latin typeface="Arial Black" panose="020B0A04020102020204" pitchFamily="34" charset="0"/>
              </a:rPr>
              <a:t>	</a:t>
            </a:r>
            <a:r>
              <a:rPr lang="ru-RU" sz="2000" dirty="0" smtClean="0">
                <a:latin typeface="Arial Black" panose="020B0A04020102020204" pitchFamily="34" charset="0"/>
              </a:rPr>
              <a:t>Поэтому </a:t>
            </a:r>
            <a:r>
              <a:rPr lang="ru-RU" sz="2000" dirty="0">
                <a:latin typeface="Arial Black" panose="020B0A04020102020204" pitchFamily="34" charset="0"/>
              </a:rPr>
              <a:t>еще раз призываю выпускников честно сдавать экзамен и показывать свои знания. </a:t>
            </a:r>
            <a:endParaRPr lang="ru-RU" sz="2000" dirty="0" smtClean="0">
              <a:latin typeface="Arial Black" panose="020B0A04020102020204" pitchFamily="34" charset="0"/>
            </a:endParaRPr>
          </a:p>
          <a:p>
            <a:pPr algn="just"/>
            <a:r>
              <a:rPr lang="ru-RU" sz="2000" dirty="0">
                <a:latin typeface="Arial Black" panose="020B0A04020102020204" pitchFamily="34" charset="0"/>
              </a:rPr>
              <a:t>	</a:t>
            </a:r>
            <a:r>
              <a:rPr lang="ru-RU" sz="2000" dirty="0" smtClean="0">
                <a:latin typeface="Arial Black" panose="020B0A04020102020204" pitchFamily="34" charset="0"/>
              </a:rPr>
              <a:t>Напоминаю</a:t>
            </a:r>
            <a:r>
              <a:rPr lang="ru-RU" sz="2000" dirty="0">
                <a:latin typeface="Arial Black" panose="020B0A04020102020204" pitchFamily="34" charset="0"/>
              </a:rPr>
              <a:t>, что за нарушение – с экзамена удаляют. Если выпускник </a:t>
            </a:r>
            <a:r>
              <a:rPr lang="ru-RU" sz="2000" dirty="0">
                <a:solidFill>
                  <a:schemeClr val="accent6">
                    <a:lumMod val="75000"/>
                  </a:schemeClr>
                </a:solidFill>
                <a:latin typeface="Arial Black" panose="020B0A04020102020204" pitchFamily="34" charset="0"/>
              </a:rPr>
              <a:t>был удален с экзамена, то возможности пересдачи у него не будет</a:t>
            </a:r>
            <a:r>
              <a:rPr lang="ru-RU" sz="2000" dirty="0">
                <a:latin typeface="Arial Black" panose="020B0A04020102020204" pitchFamily="34" charset="0"/>
              </a:rPr>
              <a:t>. В случае, когда </a:t>
            </a:r>
            <a:r>
              <a:rPr lang="ru-RU" sz="2000" dirty="0">
                <a:solidFill>
                  <a:schemeClr val="accent6">
                    <a:lumMod val="75000"/>
                  </a:schemeClr>
                </a:solidFill>
                <a:latin typeface="Arial Black" panose="020B0A04020102020204" pitchFamily="34" charset="0"/>
              </a:rPr>
              <a:t>удаление</a:t>
            </a:r>
            <a:r>
              <a:rPr lang="ru-RU" sz="2000" dirty="0">
                <a:latin typeface="Arial Black" panose="020B0A04020102020204" pitchFamily="34" charset="0"/>
              </a:rPr>
              <a:t> произошло </a:t>
            </a:r>
            <a:r>
              <a:rPr lang="ru-RU" sz="2000" dirty="0">
                <a:solidFill>
                  <a:schemeClr val="accent6">
                    <a:lumMod val="75000"/>
                  </a:schemeClr>
                </a:solidFill>
                <a:latin typeface="Arial Black" panose="020B0A04020102020204" pitchFamily="34" charset="0"/>
              </a:rPr>
              <a:t>с обязательного экзамена</a:t>
            </a:r>
            <a:r>
              <a:rPr lang="ru-RU" sz="2000" dirty="0">
                <a:latin typeface="Arial Black" panose="020B0A04020102020204" pitchFamily="34" charset="0"/>
              </a:rPr>
              <a:t>, </a:t>
            </a:r>
            <a:r>
              <a:rPr lang="ru-RU" sz="2000" dirty="0" smtClean="0">
                <a:latin typeface="Arial Black" panose="020B0A04020102020204" pitchFamily="34" charset="0"/>
              </a:rPr>
              <a:t>выпускник </a:t>
            </a:r>
            <a:r>
              <a:rPr lang="ru-RU" sz="2000" dirty="0">
                <a:solidFill>
                  <a:schemeClr val="accent6">
                    <a:lumMod val="75000"/>
                  </a:schemeClr>
                </a:solidFill>
                <a:latin typeface="Arial Black" panose="020B0A04020102020204" pitchFamily="34" charset="0"/>
              </a:rPr>
              <a:t>останется без аттестата</a:t>
            </a:r>
            <a:r>
              <a:rPr lang="ru-RU" sz="2000" dirty="0">
                <a:latin typeface="Arial Black" panose="020B0A04020102020204" pitchFamily="34" charset="0"/>
              </a:rPr>
              <a:t>. </a:t>
            </a:r>
            <a:endParaRPr lang="ru-RU" sz="2000" dirty="0" smtClean="0">
              <a:latin typeface="Arial Black" panose="020B0A04020102020204" pitchFamily="34" charset="0"/>
            </a:endParaRPr>
          </a:p>
          <a:p>
            <a:pPr algn="just"/>
            <a:r>
              <a:rPr lang="ru-RU" sz="2000" dirty="0">
                <a:latin typeface="Arial Black" panose="020B0A04020102020204" pitchFamily="34" charset="0"/>
              </a:rPr>
              <a:t>	</a:t>
            </a:r>
            <a:r>
              <a:rPr lang="ru-RU" sz="2000" dirty="0" smtClean="0">
                <a:latin typeface="Arial Black" panose="020B0A04020102020204" pitchFamily="34" charset="0"/>
              </a:rPr>
              <a:t>Все </a:t>
            </a:r>
            <a:r>
              <a:rPr lang="ru-RU" sz="2000" dirty="0">
                <a:latin typeface="Arial Black" panose="020B0A04020102020204" pitchFamily="34" charset="0"/>
              </a:rPr>
              <a:t>меры усиления контроля связаны с тем, чтобы экзамен проходил честно и объективно. </a:t>
            </a:r>
            <a:r>
              <a:rPr lang="ru-RU" sz="2000" dirty="0" smtClean="0">
                <a:latin typeface="Arial Black" panose="020B0A04020102020204" pitchFamily="34" charset="0"/>
              </a:rPr>
              <a:t>Все дети</a:t>
            </a:r>
            <a:r>
              <a:rPr lang="ru-RU" sz="2000" dirty="0">
                <a:latin typeface="Arial Black" panose="020B0A04020102020204" pitchFamily="34" charset="0"/>
              </a:rPr>
              <a:t>, </a:t>
            </a:r>
            <a:r>
              <a:rPr lang="ru-RU" sz="2000" dirty="0" smtClean="0">
                <a:latin typeface="Arial Black" panose="020B0A04020102020204" pitchFamily="34" charset="0"/>
              </a:rPr>
              <a:t>которые учились </a:t>
            </a:r>
            <a:r>
              <a:rPr lang="ru-RU" sz="2000" dirty="0">
                <a:latin typeface="Arial Black" panose="020B0A04020102020204" pitchFamily="34" charset="0"/>
              </a:rPr>
              <a:t>хорошо и ответственно </a:t>
            </a:r>
            <a:r>
              <a:rPr lang="ru-RU" sz="2000" dirty="0" smtClean="0">
                <a:latin typeface="Arial Black" panose="020B0A04020102020204" pitchFamily="34" charset="0"/>
              </a:rPr>
              <a:t>готовились </a:t>
            </a:r>
            <a:r>
              <a:rPr lang="ru-RU" sz="2000" dirty="0">
                <a:latin typeface="Arial Black" panose="020B0A04020102020204" pitchFamily="34" charset="0"/>
              </a:rPr>
              <a:t>к экзаменам, хорошо сдали экзамены </a:t>
            </a:r>
            <a:r>
              <a:rPr lang="ru-RU" sz="2000" dirty="0" smtClean="0">
                <a:latin typeface="Arial Black" panose="020B0A04020102020204" pitchFamily="34" charset="0"/>
              </a:rPr>
              <a:t>продолжат </a:t>
            </a:r>
            <a:r>
              <a:rPr lang="ru-RU" sz="2000" dirty="0">
                <a:latin typeface="Arial Black" panose="020B0A04020102020204" pitchFamily="34" charset="0"/>
              </a:rPr>
              <a:t>своё дальнейшее </a:t>
            </a:r>
            <a:r>
              <a:rPr lang="ru-RU" sz="2000" dirty="0" smtClean="0">
                <a:latin typeface="Arial Black" panose="020B0A04020102020204" pitchFamily="34" charset="0"/>
              </a:rPr>
              <a:t>образование</a:t>
            </a:r>
            <a:endParaRPr lang="ru-RU" sz="2000" dirty="0">
              <a:latin typeface="Arial Black" panose="020B0A04020102020204" pitchFamily="34" charset="0"/>
            </a:endParaRPr>
          </a:p>
        </p:txBody>
      </p:sp>
    </p:spTree>
    <p:extLst>
      <p:ext uri="{BB962C8B-B14F-4D97-AF65-F5344CB8AC3E}">
        <p14:creationId xmlns:p14="http://schemas.microsoft.com/office/powerpoint/2010/main" val="21770454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51926"/>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Психологические </a:t>
            </a:r>
            <a:r>
              <a:rPr lang="ru-RU" sz="2800" dirty="0">
                <a:latin typeface="Arial Black" panose="020B0A04020102020204" pitchFamily="34" charset="0"/>
                <a:ea typeface="Times New Roman" panose="02020603050405020304" pitchFamily="18" charset="0"/>
                <a:cs typeface="Times New Roman" panose="02020603050405020304" pitchFamily="18" charset="0"/>
              </a:rPr>
              <a:t>рекомендации родителям выпускников</a:t>
            </a:r>
            <a:endParaRPr lang="ru-RU" sz="28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37</a:t>
            </a:fld>
            <a:endParaRPr lang="ru-RU"/>
          </a:p>
        </p:txBody>
      </p:sp>
      <p:sp>
        <p:nvSpPr>
          <p:cNvPr id="2" name="Прямоугольник 1"/>
          <p:cNvSpPr/>
          <p:nvPr/>
        </p:nvSpPr>
        <p:spPr>
          <a:xfrm>
            <a:off x="285720" y="2091934"/>
            <a:ext cx="8534751" cy="3862532"/>
          </a:xfrm>
          <a:prstGeom prst="rect">
            <a:avLst/>
          </a:prstGeom>
        </p:spPr>
        <p:txBody>
          <a:bodyPr wrap="square">
            <a:spAutoFit/>
          </a:bodyPr>
          <a:lstStyle/>
          <a:p>
            <a:pPr>
              <a:lnSpc>
                <a:spcPct val="107000"/>
              </a:lnSpc>
              <a:spcAft>
                <a:spcPts val="800"/>
              </a:spcAft>
            </a:pPr>
            <a:r>
              <a:rPr lang="ru-RU" sz="2800" dirty="0" smtClean="0">
                <a:solidFill>
                  <a:schemeClr val="accent6">
                    <a:lumMod val="75000"/>
                  </a:schemeClr>
                </a:solidFill>
                <a:latin typeface="Arial Black" panose="020B0A04020102020204" pitchFamily="34" charset="0"/>
                <a:ea typeface="Times New Roman" panose="02020603050405020304" pitchFamily="18" charset="0"/>
                <a:cs typeface="Times New Roman" panose="02020603050405020304" pitchFamily="18" charset="0"/>
              </a:rPr>
              <a:t>Рекомендация </a:t>
            </a:r>
            <a:r>
              <a:rPr lang="ru-RU" sz="2800" dirty="0">
                <a:solidFill>
                  <a:schemeClr val="accent6">
                    <a:lumMod val="75000"/>
                  </a:schemeClr>
                </a:solidFill>
                <a:latin typeface="Arial Black" panose="020B0A04020102020204" pitchFamily="34" charset="0"/>
                <a:ea typeface="Times New Roman" panose="02020603050405020304" pitchFamily="18" charset="0"/>
                <a:cs typeface="Times New Roman" panose="02020603050405020304" pitchFamily="18" charset="0"/>
              </a:rPr>
              <a:t>1 «Душевный покой» </a:t>
            </a:r>
            <a:endParaRPr lang="ru-RU" sz="2800" dirty="0" smtClean="0">
              <a:solidFill>
                <a:schemeClr val="accent6">
                  <a:lumMod val="75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Старайтесь </a:t>
            </a:r>
            <a:r>
              <a:rPr lang="ru-RU" sz="2800" dirty="0">
                <a:latin typeface="Arial Black" panose="020B0A04020102020204" pitchFamily="34" charset="0"/>
                <a:ea typeface="Times New Roman" panose="02020603050405020304" pitchFamily="18" charset="0"/>
                <a:cs typeface="Times New Roman" panose="02020603050405020304" pitchFamily="18" charset="0"/>
              </a:rPr>
              <a:t>выражать уверенность в </a:t>
            </a:r>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силах ребенка, </a:t>
            </a:r>
            <a:r>
              <a:rPr lang="ru-RU" sz="2800" dirty="0">
                <a:latin typeface="Arial Black" panose="020B0A04020102020204" pitchFamily="34" charset="0"/>
                <a:ea typeface="Times New Roman" panose="02020603050405020304" pitchFamily="18" charset="0"/>
                <a:cs typeface="Times New Roman" panose="02020603050405020304" pitchFamily="18" charset="0"/>
              </a:rPr>
              <a:t>не пугайте </a:t>
            </a:r>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его провалом</a:t>
            </a:r>
            <a:r>
              <a:rPr lang="ru-RU" sz="2800" dirty="0">
                <a:latin typeface="Arial Black" panose="020B0A04020102020204" pitchFamily="34" charset="0"/>
                <a:ea typeface="Times New Roman" panose="02020603050405020304" pitchFamily="18" charset="0"/>
                <a:cs typeface="Times New Roman" panose="02020603050405020304" pitchFamily="18" charset="0"/>
              </a:rPr>
              <a:t>. Старайтесь регулировать свое волнение и не переносить его на ребенка. Выражайте своему ребенку готовность помочь и помогайте в различных вопросах подготовки. </a:t>
            </a:r>
            <a:endParaRPr lang="ru-RU" sz="2800" dirty="0">
              <a:effectLst/>
              <a:latin typeface="Arial Black" panose="020B0A04020102020204" pitchFamily="34" charset="0"/>
              <a:ea typeface="Calibri" panose="020F0502020204030204" pitchFamily="34" charset="0"/>
              <a:cs typeface="Times New Roman" panose="02020603050405020304" pitchFamily="18" charset="0"/>
            </a:endParaRPr>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828251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Психологические </a:t>
            </a:r>
            <a:r>
              <a:rPr lang="ru-RU" sz="2800" dirty="0">
                <a:latin typeface="Arial Black" panose="020B0A04020102020204" pitchFamily="34" charset="0"/>
                <a:ea typeface="Times New Roman" panose="02020603050405020304" pitchFamily="18" charset="0"/>
                <a:cs typeface="Times New Roman" panose="02020603050405020304" pitchFamily="18" charset="0"/>
              </a:rPr>
              <a:t>рекомендации родителям выпускников</a:t>
            </a:r>
            <a:endParaRPr lang="ru-RU" sz="28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38</a:t>
            </a:fld>
            <a:endParaRPr lang="ru-RU"/>
          </a:p>
        </p:txBody>
      </p:sp>
      <p:sp>
        <p:nvSpPr>
          <p:cNvPr id="2" name="Прямоугольник 1"/>
          <p:cNvSpPr/>
          <p:nvPr/>
        </p:nvSpPr>
        <p:spPr>
          <a:xfrm>
            <a:off x="179512" y="1988840"/>
            <a:ext cx="8784976" cy="4832092"/>
          </a:xfrm>
          <a:prstGeom prst="rect">
            <a:avLst/>
          </a:prstGeom>
        </p:spPr>
        <p:txBody>
          <a:bodyPr wrap="square">
            <a:spAutoFit/>
          </a:bodyPr>
          <a:lstStyle/>
          <a:p>
            <a:r>
              <a:rPr lang="ru-RU" sz="2800" dirty="0">
                <a:solidFill>
                  <a:schemeClr val="accent6">
                    <a:lumMod val="75000"/>
                  </a:schemeClr>
                </a:solidFill>
                <a:latin typeface="Arial Black" panose="020B0A04020102020204" pitchFamily="34" charset="0"/>
              </a:rPr>
              <a:t>Рекомендация 2 «Физическое здоровье</a:t>
            </a:r>
            <a:r>
              <a:rPr lang="ru-RU" sz="2800" dirty="0" smtClean="0">
                <a:solidFill>
                  <a:schemeClr val="accent6">
                    <a:lumMod val="75000"/>
                  </a:schemeClr>
                </a:solidFill>
                <a:latin typeface="Arial Black" panose="020B0A04020102020204" pitchFamily="34" charset="0"/>
              </a:rPr>
              <a:t>». </a:t>
            </a:r>
          </a:p>
          <a:p>
            <a:pPr algn="just"/>
            <a:r>
              <a:rPr lang="ru-RU" sz="2800" dirty="0" smtClean="0">
                <a:latin typeface="Arial Black" panose="020B0A04020102020204" pitchFamily="34" charset="0"/>
              </a:rPr>
              <a:t>Не </a:t>
            </a:r>
            <a:r>
              <a:rPr lang="ru-RU" sz="2800" dirty="0">
                <a:latin typeface="Arial Black" panose="020B0A04020102020204" pitchFamily="34" charset="0"/>
              </a:rPr>
              <a:t>нагнетайте атмосферу накануне экзаменов. Повышайте уверенность у ребёнка. Наблюдайте за его самочувствием. Контролируйте режим подготовки ребёнка, не допускайте перегрузок. Организуйте прогулки на свежем воздухе. Обратите внимание на питание ребёнка. Такие продукты, как рыба, творог, орехи, курага т.д. стимулируют работу головного мозга. </a:t>
            </a:r>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866" y="142852"/>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2865899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214290"/>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800" dirty="0" smtClean="0">
                <a:latin typeface="Arial Black" panose="020B0A04020102020204" pitchFamily="34" charset="0"/>
                <a:ea typeface="Times New Roman" panose="02020603050405020304" pitchFamily="18" charset="0"/>
                <a:cs typeface="Times New Roman" panose="02020603050405020304" pitchFamily="18" charset="0"/>
              </a:rPr>
              <a:t>Психологические </a:t>
            </a:r>
            <a:r>
              <a:rPr lang="ru-RU" sz="2800" dirty="0">
                <a:latin typeface="Arial Black" panose="020B0A04020102020204" pitchFamily="34" charset="0"/>
                <a:ea typeface="Times New Roman" panose="02020603050405020304" pitchFamily="18" charset="0"/>
                <a:cs typeface="Times New Roman" panose="02020603050405020304" pitchFamily="18" charset="0"/>
              </a:rPr>
              <a:t>рекомендации родителям выпускников</a:t>
            </a:r>
            <a:endParaRPr lang="ru-RU" sz="28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39</a:t>
            </a:fld>
            <a:endParaRPr lang="ru-RU"/>
          </a:p>
        </p:txBody>
      </p:sp>
      <p:sp>
        <p:nvSpPr>
          <p:cNvPr id="2" name="Прямоугольник 1"/>
          <p:cNvSpPr/>
          <p:nvPr/>
        </p:nvSpPr>
        <p:spPr>
          <a:xfrm>
            <a:off x="107504" y="1916832"/>
            <a:ext cx="8928992" cy="5016758"/>
          </a:xfrm>
          <a:prstGeom prst="rect">
            <a:avLst/>
          </a:prstGeom>
        </p:spPr>
        <p:txBody>
          <a:bodyPr wrap="square">
            <a:spAutoFit/>
          </a:bodyPr>
          <a:lstStyle/>
          <a:p>
            <a:pPr algn="just"/>
            <a:r>
              <a:rPr lang="ru-RU" sz="2400" dirty="0">
                <a:solidFill>
                  <a:schemeClr val="accent6">
                    <a:lumMod val="75000"/>
                  </a:schemeClr>
                </a:solidFill>
                <a:latin typeface="Arial Black" panose="020B0A04020102020204" pitchFamily="34" charset="0"/>
              </a:rPr>
              <a:t>Рекомендация 3 «Организационные моменты</a:t>
            </a:r>
            <a:r>
              <a:rPr lang="ru-RU" sz="2400" dirty="0" smtClean="0">
                <a:solidFill>
                  <a:schemeClr val="accent6">
                    <a:lumMod val="75000"/>
                  </a:schemeClr>
                </a:solidFill>
                <a:latin typeface="Arial Black" panose="020B0A04020102020204" pitchFamily="34" charset="0"/>
              </a:rPr>
              <a:t>». </a:t>
            </a:r>
          </a:p>
          <a:p>
            <a:pPr algn="just"/>
            <a:endParaRPr lang="ru-RU" sz="800" dirty="0" smtClean="0">
              <a:latin typeface="Arial Black" panose="020B0A04020102020204" pitchFamily="34" charset="0"/>
            </a:endParaRPr>
          </a:p>
          <a:p>
            <a:pPr algn="just"/>
            <a:r>
              <a:rPr lang="ru-RU" sz="2400" dirty="0" smtClean="0">
                <a:latin typeface="Arial Black" panose="020B0A04020102020204" pitchFamily="34" charset="0"/>
              </a:rPr>
              <a:t>Родители </a:t>
            </a:r>
            <a:r>
              <a:rPr lang="ru-RU" sz="2400" dirty="0">
                <a:latin typeface="Arial Black" panose="020B0A04020102020204" pitchFamily="34" charset="0"/>
              </a:rPr>
              <a:t>должны знать процедуру экзамена, чтобы быть в состоянии помочь своим детям правильно к нему подготовиться, распределить свои силы. </a:t>
            </a:r>
            <a:endParaRPr lang="ru-RU" sz="2400" dirty="0" smtClean="0">
              <a:latin typeface="Arial Black" panose="020B0A04020102020204" pitchFamily="34" charset="0"/>
            </a:endParaRPr>
          </a:p>
          <a:p>
            <a:pPr algn="just"/>
            <a:r>
              <a:rPr lang="ru-RU" sz="2400" dirty="0" smtClean="0">
                <a:latin typeface="Arial Black" panose="020B0A04020102020204" pitchFamily="34" charset="0"/>
              </a:rPr>
              <a:t>Если </a:t>
            </a:r>
            <a:r>
              <a:rPr lang="ru-RU" sz="2400" dirty="0">
                <a:latin typeface="Arial Black" panose="020B0A04020102020204" pitchFamily="34" charset="0"/>
              </a:rPr>
              <a:t>вы знаете, жаворонок ваш ребенок или сова, помогите ему спланировать рабочий график с учетом этих особенностей. И не старайтесь приучить полуночника работать на рассвете. Если вы точно не знаете, когда ребенку легче работается, учтите: у большинства людей пики суточных биоритмов приходятся на периоды </a:t>
            </a:r>
            <a:r>
              <a:rPr lang="ru-RU" sz="2400" dirty="0">
                <a:solidFill>
                  <a:schemeClr val="accent6">
                    <a:lumMod val="75000"/>
                  </a:schemeClr>
                </a:solidFill>
                <a:latin typeface="Arial Black" panose="020B0A04020102020204" pitchFamily="34" charset="0"/>
              </a:rPr>
              <a:t>с 9.00 до 12.00 и с 16.00 до 18.00. </a:t>
            </a:r>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1210057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00166" y="214290"/>
            <a:ext cx="72866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smtClean="0"/>
              <a:t/>
            </a:r>
            <a:br>
              <a:rPr lang="ru-RU" sz="1800" b="1" dirty="0" smtClean="0"/>
            </a:br>
            <a:r>
              <a:rPr lang="ru-RU" sz="1800" b="1" dirty="0" smtClean="0"/>
              <a:t/>
            </a:r>
            <a:br>
              <a:rPr lang="ru-RU" sz="1800" b="1" dirty="0" smtClean="0"/>
            </a:br>
            <a:r>
              <a:rPr lang="ru-RU" sz="3200" dirty="0" smtClean="0">
                <a:solidFill>
                  <a:schemeClr val="tx2">
                    <a:lumMod val="50000"/>
                  </a:schemeClr>
                </a:solidFill>
                <a:latin typeface="Arial Black" panose="020B0A04020102020204" pitchFamily="34" charset="0"/>
              </a:rPr>
              <a:t>Нормативные </a:t>
            </a:r>
            <a:r>
              <a:rPr lang="ru-RU" sz="3200" dirty="0">
                <a:solidFill>
                  <a:schemeClr val="tx2">
                    <a:lumMod val="50000"/>
                  </a:schemeClr>
                </a:solidFill>
                <a:latin typeface="Arial Black" panose="020B0A04020102020204" pitchFamily="34" charset="0"/>
              </a:rPr>
              <a:t>основания проведения ГИА:</a:t>
            </a:r>
            <a:br>
              <a:rPr lang="ru-RU" sz="3200" dirty="0">
                <a:solidFill>
                  <a:schemeClr val="tx2">
                    <a:lumMod val="50000"/>
                  </a:schemeClr>
                </a:solidFill>
                <a:latin typeface="Arial Black" panose="020B0A04020102020204" pitchFamily="34" charset="0"/>
              </a:rPr>
            </a:br>
            <a:r>
              <a:rPr lang="ru-RU" sz="3200" dirty="0" smtClean="0"/>
              <a:t/>
            </a:r>
            <a:br>
              <a:rPr lang="ru-RU" sz="3200" dirty="0" smtClean="0"/>
            </a:br>
            <a:endParaRPr lang="ru-RU" sz="3200"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8" name="Номер слайда 7"/>
          <p:cNvSpPr>
            <a:spLocks noGrp="1"/>
          </p:cNvSpPr>
          <p:nvPr>
            <p:ph type="sldNum" sz="quarter" idx="12"/>
          </p:nvPr>
        </p:nvSpPr>
        <p:spPr/>
        <p:txBody>
          <a:bodyPr/>
          <a:lstStyle/>
          <a:p>
            <a:fld id="{725C68B6-61C2-468F-89AB-4B9F7531AA68}" type="slidenum">
              <a:rPr lang="ru-RU" smtClean="0"/>
              <a:pPr/>
              <a:t>4</a:t>
            </a:fld>
            <a:endParaRPr lang="ru-RU" dirty="0"/>
          </a:p>
        </p:txBody>
      </p:sp>
      <p:sp>
        <p:nvSpPr>
          <p:cNvPr id="2" name="Прямоугольник 1"/>
          <p:cNvSpPr/>
          <p:nvPr/>
        </p:nvSpPr>
        <p:spPr>
          <a:xfrm>
            <a:off x="107504" y="1988840"/>
            <a:ext cx="8856984" cy="1446550"/>
          </a:xfrm>
          <a:prstGeom prst="rect">
            <a:avLst/>
          </a:prstGeom>
        </p:spPr>
        <p:txBody>
          <a:bodyPr wrap="square">
            <a:spAutoFit/>
          </a:bodyPr>
          <a:lstStyle/>
          <a:p>
            <a:pPr algn="just"/>
            <a:endParaRPr lang="ru-RU" sz="4400" dirty="0" smtClean="0">
              <a:latin typeface="Arial Black" panose="020B0A04020102020204" pitchFamily="34" charset="0"/>
            </a:endParaRPr>
          </a:p>
          <a:p>
            <a:pPr algn="just"/>
            <a:r>
              <a:rPr lang="ru-RU" sz="4400" dirty="0">
                <a:latin typeface="Arial Black" panose="020B0A04020102020204" pitchFamily="34" charset="0"/>
              </a:rPr>
              <a:t>	</a:t>
            </a: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pic>
        <p:nvPicPr>
          <p:cNvPr id="1026" name="Picture 2" descr="&amp;ucy;&amp;chcy;&amp;iecy;&amp;ncy;&amp;icy;&amp;tscy;&amp;acy; &amp;ncy;&amp;acy; &amp;ecy;&amp;kcy;&amp;zcy;&amp;acy;&amp;mcy;&amp;iecy;&amp;ncy;&amp;iec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141286"/>
            <a:ext cx="6858000" cy="4524375"/>
          </a:xfrm>
          <a:prstGeom prst="rect">
            <a:avLst/>
          </a:prstGeom>
          <a:noFill/>
          <a:extLst>
            <a:ext uri="{909E8E84-426E-40DD-AFC4-6F175D3DCCD1}">
              <a14:hiddenFill xmlns:a14="http://schemas.microsoft.com/office/drawing/2010/main">
                <a:solidFill>
                  <a:srgbClr val="FFFFFF"/>
                </a:solidFill>
              </a14:hiddenFill>
            </a:ext>
          </a:extLst>
        </p:spPr>
      </p:pic>
      <p:sp>
        <p:nvSpPr>
          <p:cNvPr id="10" name="Заголовок 5"/>
          <p:cNvSpPr txBox="1">
            <a:spLocks/>
          </p:cNvSpPr>
          <p:nvPr/>
        </p:nvSpPr>
        <p:spPr>
          <a:xfrm>
            <a:off x="1187624" y="214290"/>
            <a:ext cx="7776864" cy="1143000"/>
          </a:xfrm>
          <a:prstGeom prst="rect">
            <a:avLst/>
          </a:prstGeo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vert="horz" lIns="91440" tIns="45720" rIns="91440" bIns="4572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2400" b="1" i="0" u="none" strike="noStrike" kern="1200" cap="none" spc="0" normalizeH="0" baseline="0" noProof="0" dirty="0" smtClean="0">
              <a:ln w="10541" cmpd="sng">
                <a:solidFill>
                  <a:schemeClr val="accent1">
                    <a:shade val="88000"/>
                    <a:satMod val="110000"/>
                  </a:schemeClr>
                </a:solidFill>
                <a:prstDash val="solid"/>
              </a:ln>
              <a:solidFill>
                <a:schemeClr val="tx1"/>
              </a:solidFill>
              <a:effectLst/>
              <a:uLnTx/>
              <a:uFillTx/>
              <a:latin typeface="Arial Black" pitchFamily="34" charset="0"/>
              <a:ea typeface="+mj-ea"/>
              <a:cs typeface="+mj-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2000" b="1" i="0" u="none" strike="noStrike" kern="1200" cap="none" spc="0" normalizeH="0" baseline="0" noProof="0" dirty="0" smtClean="0">
                <a:ln w="10541" cmpd="sng">
                  <a:solidFill>
                    <a:schemeClr val="accent1">
                      <a:shade val="88000"/>
                      <a:satMod val="110000"/>
                    </a:schemeClr>
                  </a:solidFill>
                  <a:prstDash val="solid"/>
                </a:ln>
                <a:solidFill>
                  <a:schemeClr val="tx1"/>
                </a:solidFill>
                <a:effectLst/>
                <a:uLnTx/>
                <a:uFillTx/>
                <a:latin typeface="Arial Black" pitchFamily="34" charset="0"/>
                <a:ea typeface="+mj-ea"/>
                <a:cs typeface="+mj-cs"/>
              </a:rPr>
              <a:t>Государственная итоговая аттестация выпускников (ГИА) – это </a:t>
            </a:r>
            <a:r>
              <a:rPr kumimoji="0" lang="ru-RU" sz="2400" b="1" i="0" u="sng" strike="noStrike" kern="1200" cap="none" spc="0" normalizeH="0" baseline="0" noProof="0" dirty="0" smtClean="0">
                <a:ln w="10541" cmpd="sng">
                  <a:solidFill>
                    <a:schemeClr val="accent1">
                      <a:shade val="88000"/>
                      <a:satMod val="110000"/>
                    </a:schemeClr>
                  </a:solidFill>
                  <a:prstDash val="solid"/>
                </a:ln>
                <a:solidFill>
                  <a:srgbClr val="FF0000"/>
                </a:solidFill>
                <a:effectLst/>
                <a:uLnTx/>
                <a:uFillTx/>
                <a:latin typeface="Arial Black" pitchFamily="34" charset="0"/>
                <a:ea typeface="+mj-ea"/>
                <a:cs typeface="+mj-cs"/>
              </a:rPr>
              <a:t>ВЫБОР БУДУЩЕГО </a:t>
            </a:r>
            <a:r>
              <a:rPr kumimoji="0" lang="ru-RU" sz="2000" b="1" i="0" u="none" strike="noStrike" kern="1200" cap="none" spc="0" normalizeH="0" baseline="0" noProof="0" dirty="0" smtClean="0">
                <a:ln w="10541" cmpd="sng">
                  <a:solidFill>
                    <a:schemeClr val="accent1">
                      <a:shade val="88000"/>
                      <a:satMod val="110000"/>
                    </a:schemeClr>
                  </a:solidFill>
                  <a:prstDash val="solid"/>
                </a:ln>
                <a:solidFill>
                  <a:schemeClr val="tx1"/>
                </a:solidFill>
                <a:effectLst/>
                <a:uLnTx/>
                <a:uFillTx/>
                <a:latin typeface="Arial Black" pitchFamily="34" charset="0"/>
                <a:ea typeface="+mj-ea"/>
                <a:cs typeface="+mj-cs"/>
              </a:rPr>
              <a:t>каждым выпускником 2017 года</a:t>
            </a:r>
            <a:endParaRPr lang="ru-RU" sz="2000" dirty="0" smtClean="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2400" b="1" i="0" u="none" strike="noStrike" kern="1200" cap="none" spc="0" normalizeH="0" baseline="0" noProof="0" dirty="0">
              <a:ln w="10541" cmpd="sng">
                <a:solidFill>
                  <a:schemeClr val="accent1">
                    <a:shade val="88000"/>
                    <a:satMod val="110000"/>
                  </a:schemeClr>
                </a:solidFill>
                <a:prstDash val="solid"/>
              </a:ln>
              <a:solidFill>
                <a:schemeClr val="tx1"/>
              </a:solidFill>
              <a:effectLst/>
              <a:uLnTx/>
              <a:uFillTx/>
              <a:latin typeface="Arial Black" pitchFamily="34" charset="0"/>
              <a:ea typeface="+mj-ea"/>
              <a:cs typeface="+mj-cs"/>
            </a:endParaRPr>
          </a:p>
        </p:txBody>
      </p:sp>
    </p:spTree>
    <p:extLst>
      <p:ext uri="{BB962C8B-B14F-4D97-AF65-F5344CB8AC3E}">
        <p14:creationId xmlns:p14="http://schemas.microsoft.com/office/powerpoint/2010/main" val="1936715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197389"/>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400" b="1" dirty="0" smtClean="0">
                <a:solidFill>
                  <a:schemeClr val="tx2">
                    <a:lumMod val="50000"/>
                  </a:schemeClr>
                </a:solidFill>
                <a:latin typeface="Arial Black" pitchFamily="34" charset="0"/>
              </a:rPr>
              <a:t/>
            </a:r>
            <a:br>
              <a:rPr lang="ru-RU" sz="2400" b="1" dirty="0" smtClean="0">
                <a:solidFill>
                  <a:schemeClr val="tx2">
                    <a:lumMod val="50000"/>
                  </a:schemeClr>
                </a:solidFill>
                <a:latin typeface="Arial Black" pitchFamily="34" charset="0"/>
              </a:rPr>
            </a:br>
            <a:r>
              <a:rPr lang="ru-RU" sz="2400" b="1" dirty="0" smtClean="0">
                <a:solidFill>
                  <a:schemeClr val="tx2">
                    <a:lumMod val="50000"/>
                  </a:schemeClr>
                </a:solidFill>
                <a:latin typeface="Arial Black" pitchFamily="34" charset="0"/>
              </a:rPr>
              <a:t>Управление образования Администрации городского округа Сухой Лог</a:t>
            </a:r>
            <a:r>
              <a:rPr lang="ru-RU" sz="2400" b="1" dirty="0" smtClean="0"/>
              <a:t/>
            </a:r>
            <a:br>
              <a:rPr lang="ru-RU" sz="2400" b="1" dirty="0" smtClean="0"/>
            </a:br>
            <a:endParaRPr lang="ru-RU" sz="24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9" name="Picture 6" descr="̍傎眝˸⸸퐰紴̍嫰̍"/>
          <p:cNvPicPr>
            <a:picLocks noChangeAspect="1" noChangeArrowheads="1"/>
          </p:cNvPicPr>
          <p:nvPr/>
        </p:nvPicPr>
        <p:blipFill>
          <a:blip r:embed="rId3" cstate="print"/>
          <a:srcRect/>
          <a:stretch>
            <a:fillRect/>
          </a:stretch>
        </p:blipFill>
        <p:spPr>
          <a:xfrm>
            <a:off x="285720" y="142852"/>
            <a:ext cx="1000132" cy="12520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Номер слайда 7"/>
          <p:cNvSpPr>
            <a:spLocks noGrp="1"/>
          </p:cNvSpPr>
          <p:nvPr>
            <p:ph type="sldNum" sz="quarter" idx="12"/>
          </p:nvPr>
        </p:nvSpPr>
        <p:spPr/>
        <p:txBody>
          <a:bodyPr/>
          <a:lstStyle/>
          <a:p>
            <a:fld id="{725C68B6-61C2-468F-89AB-4B9F7531AA68}" type="slidenum">
              <a:rPr lang="ru-RU" smtClean="0"/>
              <a:pPr/>
              <a:t>40</a:t>
            </a:fld>
            <a:endParaRPr lang="ru-RU"/>
          </a:p>
        </p:txBody>
      </p:sp>
      <p:sp>
        <p:nvSpPr>
          <p:cNvPr id="3" name="Прямоугольник 2"/>
          <p:cNvSpPr/>
          <p:nvPr/>
        </p:nvSpPr>
        <p:spPr>
          <a:xfrm>
            <a:off x="131386" y="1769285"/>
            <a:ext cx="9036496" cy="5157374"/>
          </a:xfrm>
          <a:prstGeom prst="rect">
            <a:avLst/>
          </a:prstGeom>
        </p:spPr>
        <p:txBody>
          <a:bodyPr wrap="square">
            <a:spAutoFit/>
          </a:bodyPr>
          <a:lstStyle/>
          <a:p>
            <a:pPr algn="ctr">
              <a:lnSpc>
                <a:spcPct val="107000"/>
              </a:lnSpc>
              <a:spcAft>
                <a:spcPts val="800"/>
              </a:spcAft>
            </a:pPr>
            <a:endParaRPr lang="ru-RU" sz="2400" u="sng" dirty="0" smtClean="0">
              <a:solidFill>
                <a:schemeClr val="accent3">
                  <a:lumMod val="50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ru-RU" sz="2400" u="sng" dirty="0" smtClean="0">
                <a:latin typeface="Arial Black" panose="020B0A04020102020204" pitchFamily="34" charset="0"/>
                <a:ea typeface="Times New Roman" panose="02020603050405020304" pitchFamily="18" charset="0"/>
                <a:cs typeface="Times New Roman" panose="02020603050405020304" pitchFamily="18" charset="0"/>
              </a:rPr>
              <a:t>Телефон </a:t>
            </a:r>
            <a:r>
              <a:rPr lang="ru-RU" sz="2400" u="sng" dirty="0" smtClean="0">
                <a:solidFill>
                  <a:schemeClr val="accent6">
                    <a:lumMod val="75000"/>
                  </a:schemeClr>
                </a:solidFill>
                <a:latin typeface="Arial Black" panose="020B0A04020102020204" pitchFamily="34" charset="0"/>
                <a:ea typeface="Times New Roman" panose="02020603050405020304" pitchFamily="18" charset="0"/>
                <a:cs typeface="Times New Roman" panose="02020603050405020304" pitchFamily="18" charset="0"/>
              </a:rPr>
              <a:t>горячей линии </a:t>
            </a:r>
            <a:r>
              <a:rPr lang="ru-RU" sz="2400" u="sng" dirty="0" smtClean="0">
                <a:latin typeface="Arial Black" panose="020B0A04020102020204" pitchFamily="34" charset="0"/>
                <a:ea typeface="Times New Roman" panose="02020603050405020304" pitchFamily="18" charset="0"/>
                <a:cs typeface="Times New Roman" panose="02020603050405020304" pitchFamily="18" charset="0"/>
              </a:rPr>
              <a:t>по вопросам Государственной итоговой аттестации </a:t>
            </a:r>
            <a:r>
              <a:rPr lang="ru-RU" sz="2400" u="sng" smtClean="0">
                <a:latin typeface="Arial Black" panose="020B0A04020102020204" pitchFamily="34" charset="0"/>
                <a:ea typeface="Times New Roman" panose="02020603050405020304" pitchFamily="18" charset="0"/>
                <a:cs typeface="Times New Roman" panose="02020603050405020304" pitchFamily="18" charset="0"/>
              </a:rPr>
              <a:t>в 2016-2017 </a:t>
            </a:r>
            <a:r>
              <a:rPr lang="ru-RU" sz="2400" u="sng" dirty="0" smtClean="0">
                <a:latin typeface="Arial Black" panose="020B0A04020102020204" pitchFamily="34" charset="0"/>
                <a:ea typeface="Times New Roman" panose="02020603050405020304" pitchFamily="18" charset="0"/>
                <a:cs typeface="Times New Roman" panose="02020603050405020304" pitchFamily="18" charset="0"/>
              </a:rPr>
              <a:t>учебном году:</a:t>
            </a:r>
          </a:p>
          <a:p>
            <a:pPr algn="ctr">
              <a:lnSpc>
                <a:spcPct val="107000"/>
              </a:lnSpc>
              <a:spcAft>
                <a:spcPts val="800"/>
              </a:spcAft>
            </a:pPr>
            <a:r>
              <a:rPr lang="ru-RU" sz="2400" u="sng" dirty="0" smtClean="0">
                <a:effectLst/>
                <a:latin typeface="Arial Black" panose="020B0A04020102020204" pitchFamily="34" charset="0"/>
                <a:ea typeface="Calibri" panose="020F0502020204030204" pitchFamily="34" charset="0"/>
                <a:cs typeface="Times New Roman" panose="02020603050405020304" pitchFamily="18" charset="0"/>
              </a:rPr>
              <a:t>МКУ Управление образования – </a:t>
            </a:r>
          </a:p>
          <a:p>
            <a:pPr algn="ctr">
              <a:lnSpc>
                <a:spcPct val="107000"/>
              </a:lnSpc>
              <a:spcAft>
                <a:spcPts val="800"/>
              </a:spcAft>
            </a:pPr>
            <a:r>
              <a:rPr lang="ru-RU" sz="2400" u="sng" dirty="0" smtClean="0">
                <a:solidFill>
                  <a:schemeClr val="accent6">
                    <a:lumMod val="75000"/>
                  </a:schemeClr>
                </a:solidFill>
                <a:effectLst/>
                <a:latin typeface="Arial Black" panose="020B0A04020102020204" pitchFamily="34" charset="0"/>
                <a:ea typeface="Calibri" panose="020F0502020204030204" pitchFamily="34" charset="0"/>
                <a:cs typeface="Times New Roman" panose="02020603050405020304" pitchFamily="18" charset="0"/>
              </a:rPr>
              <a:t>Наталья Александровна Нохрина – 4-35-05.</a:t>
            </a:r>
          </a:p>
          <a:p>
            <a:pPr algn="ctr">
              <a:lnSpc>
                <a:spcPct val="107000"/>
              </a:lnSpc>
              <a:spcAft>
                <a:spcPts val="800"/>
              </a:spcAft>
            </a:pPr>
            <a:endParaRPr lang="ru-RU" sz="2400" u="sng" dirty="0" smtClean="0">
              <a:solidFill>
                <a:schemeClr val="accent3">
                  <a:lumMod val="50000"/>
                </a:schemeClr>
              </a:solidFill>
              <a:latin typeface="Arial Black" panose="020B0A040201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2400" u="sng" dirty="0" smtClean="0">
                <a:latin typeface="Arial Black" panose="020B0A04020102020204" pitchFamily="34" charset="0"/>
                <a:ea typeface="Calibri" panose="020F0502020204030204" pitchFamily="34" charset="0"/>
                <a:cs typeface="Times New Roman" panose="02020603050405020304" pitchFamily="18" charset="0"/>
              </a:rPr>
              <a:t>Телефон Начальника Управления образования Администрации городского округа Сухой Лог– </a:t>
            </a:r>
          </a:p>
          <a:p>
            <a:pPr algn="ctr">
              <a:lnSpc>
                <a:spcPct val="107000"/>
              </a:lnSpc>
              <a:spcAft>
                <a:spcPts val="800"/>
              </a:spcAft>
            </a:pPr>
            <a:r>
              <a:rPr lang="ru-RU" sz="2400" u="sng" dirty="0" smtClean="0">
                <a:solidFill>
                  <a:schemeClr val="accent6">
                    <a:lumMod val="75000"/>
                  </a:schemeClr>
                </a:solidFill>
                <a:latin typeface="Arial Black" panose="020B0A04020102020204" pitchFamily="34" charset="0"/>
                <a:ea typeface="Calibri" panose="020F0502020204030204" pitchFamily="34" charset="0"/>
                <a:cs typeface="Times New Roman" panose="02020603050405020304" pitchFamily="18" charset="0"/>
              </a:rPr>
              <a:t>Юлия Сергеевна Берсенева – 4-33-85.</a:t>
            </a:r>
            <a:endParaRPr lang="ru-RU" sz="2400" u="sng" dirty="0">
              <a:solidFill>
                <a:schemeClr val="accent6">
                  <a:lumMod val="75000"/>
                </a:schemeClr>
              </a:solidFill>
              <a:effectLst/>
              <a:latin typeface="Arial Black" panose="020B0A040201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u-RU" sz="2400" dirty="0">
              <a:solidFill>
                <a:schemeClr val="accent6">
                  <a:lumMod val="50000"/>
                </a:schemeClr>
              </a:solidFill>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85944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69024"/>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a:spcAft>
                <a:spcPts val="0"/>
              </a:spcAft>
            </a:pPr>
            <a:r>
              <a:rPr lang="ru-RU" sz="3600" dirty="0" smtClean="0">
                <a:latin typeface="Arial Black" panose="020B0A04020102020204" pitchFamily="34" charset="0"/>
              </a:rPr>
              <a:t>Наша </a:t>
            </a:r>
            <a:r>
              <a:rPr lang="ru-RU" sz="3600" dirty="0">
                <a:latin typeface="Arial Black" panose="020B0A04020102020204" pitchFamily="34" charset="0"/>
              </a:rPr>
              <a:t>общая </a:t>
            </a:r>
            <a:r>
              <a:rPr lang="ru-RU" sz="3600" dirty="0" smtClean="0">
                <a:latin typeface="Arial Black" panose="020B0A04020102020204" pitchFamily="34" charset="0"/>
              </a:rPr>
              <a:t>задача:</a:t>
            </a:r>
            <a:endParaRPr lang="ru-RU" sz="36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41</a:t>
            </a:fld>
            <a:endParaRPr lang="ru-RU"/>
          </a:p>
        </p:txBody>
      </p:sp>
      <p:pic>
        <p:nvPicPr>
          <p:cNvPr id="13" name="Рисунок 12"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37" y="126149"/>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2" name="Прямоугольник 1"/>
          <p:cNvSpPr/>
          <p:nvPr/>
        </p:nvSpPr>
        <p:spPr>
          <a:xfrm>
            <a:off x="323528" y="1857375"/>
            <a:ext cx="8640960" cy="4801314"/>
          </a:xfrm>
          <a:prstGeom prst="rect">
            <a:avLst/>
          </a:prstGeom>
        </p:spPr>
        <p:txBody>
          <a:bodyPr wrap="square">
            <a:spAutoFit/>
          </a:bodyPr>
          <a:lstStyle/>
          <a:p>
            <a:pPr lvl="0" algn="just" fontAlgn="base">
              <a:spcBef>
                <a:spcPct val="0"/>
              </a:spcBef>
              <a:spcAft>
                <a:spcPct val="0"/>
              </a:spcAft>
            </a:pPr>
            <a:r>
              <a:rPr lang="ru-RU" sz="3400" dirty="0" smtClean="0">
                <a:latin typeface="Arial Black" panose="020B0A04020102020204" pitchFamily="34" charset="0"/>
              </a:rPr>
              <a:t>управленцев, педагогической </a:t>
            </a:r>
            <a:r>
              <a:rPr lang="ru-RU" sz="3400" dirty="0">
                <a:latin typeface="Arial Black" panose="020B0A04020102020204" pitchFamily="34" charset="0"/>
              </a:rPr>
              <a:t>и родительской </a:t>
            </a:r>
            <a:r>
              <a:rPr lang="ru-RU" sz="3400" dirty="0" smtClean="0">
                <a:latin typeface="Arial Black" panose="020B0A04020102020204" pitchFamily="34" charset="0"/>
              </a:rPr>
              <a:t>общественности, </a:t>
            </a:r>
          </a:p>
          <a:p>
            <a:pPr lvl="0" algn="ctr" fontAlgn="base">
              <a:spcBef>
                <a:spcPct val="0"/>
              </a:spcBef>
              <a:spcAft>
                <a:spcPct val="0"/>
              </a:spcAft>
            </a:pPr>
            <a:r>
              <a:rPr lang="ru-RU" sz="3400" dirty="0" smtClean="0">
                <a:latin typeface="Arial Black" panose="020B0A04020102020204" pitchFamily="34" charset="0"/>
              </a:rPr>
              <a:t>это </a:t>
            </a:r>
          </a:p>
          <a:p>
            <a:pPr lvl="0" algn="ctr" fontAlgn="base">
              <a:spcBef>
                <a:spcPct val="0"/>
              </a:spcBef>
              <a:spcAft>
                <a:spcPct val="0"/>
              </a:spcAft>
            </a:pPr>
            <a:r>
              <a:rPr lang="ru-RU" sz="3400" dirty="0" smtClean="0">
                <a:latin typeface="Arial Black" panose="020B0A04020102020204" pitchFamily="34" charset="0"/>
              </a:rPr>
              <a:t> </a:t>
            </a:r>
            <a:r>
              <a:rPr lang="ru-RU" sz="3400" u="sng" dirty="0">
                <a:solidFill>
                  <a:schemeClr val="accent6">
                    <a:lumMod val="75000"/>
                  </a:schemeClr>
                </a:solidFill>
                <a:latin typeface="Arial Black" panose="020B0A04020102020204" pitchFamily="34" charset="0"/>
              </a:rPr>
              <a:t>воспитание правовой культуры подрастающего поколения и формирование у выпускников чувства ответственности за свою собственную жизненную карьеру и </a:t>
            </a:r>
            <a:r>
              <a:rPr lang="ru-RU" sz="3400" u="sng" dirty="0" smtClean="0">
                <a:solidFill>
                  <a:schemeClr val="accent6">
                    <a:lumMod val="75000"/>
                  </a:schemeClr>
                </a:solidFill>
                <a:latin typeface="Arial Black" panose="020B0A04020102020204" pitchFamily="34" charset="0"/>
              </a:rPr>
              <a:t>судьбу</a:t>
            </a:r>
            <a:endParaRPr lang="ru-RU" sz="3400" u="sng" dirty="0">
              <a:solidFill>
                <a:schemeClr val="accent6">
                  <a:lumMod val="75000"/>
                </a:schemeClr>
              </a:solidFill>
              <a:latin typeface="Arial Black" pitchFamily="34" charset="0"/>
            </a:endParaRPr>
          </a:p>
        </p:txBody>
      </p:sp>
    </p:spTree>
    <p:extLst>
      <p:ext uri="{BB962C8B-B14F-4D97-AF65-F5344CB8AC3E}">
        <p14:creationId xmlns:p14="http://schemas.microsoft.com/office/powerpoint/2010/main" val="11740565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47664" y="197389"/>
            <a:ext cx="7488832"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2400" b="1" dirty="0" smtClean="0">
                <a:solidFill>
                  <a:schemeClr val="tx2">
                    <a:lumMod val="50000"/>
                  </a:schemeClr>
                </a:solidFill>
                <a:latin typeface="Arial Black" pitchFamily="34" charset="0"/>
              </a:rPr>
              <a:t/>
            </a:r>
            <a:br>
              <a:rPr lang="ru-RU" sz="2400" b="1" dirty="0" smtClean="0">
                <a:solidFill>
                  <a:schemeClr val="tx2">
                    <a:lumMod val="50000"/>
                  </a:schemeClr>
                </a:solidFill>
                <a:latin typeface="Arial Black" pitchFamily="34" charset="0"/>
              </a:rPr>
            </a:br>
            <a:r>
              <a:rPr lang="ru-RU" sz="2400" b="1" dirty="0" smtClean="0">
                <a:solidFill>
                  <a:schemeClr val="tx2">
                    <a:lumMod val="50000"/>
                  </a:schemeClr>
                </a:solidFill>
                <a:latin typeface="Arial Black" pitchFamily="34" charset="0"/>
              </a:rPr>
              <a:t>Управление образования Администрации городского округа Сухой Лог</a:t>
            </a:r>
            <a:r>
              <a:rPr lang="ru-RU" sz="2400" b="1" dirty="0" smtClean="0"/>
              <a:t/>
            </a:r>
            <a:br>
              <a:rPr lang="ru-RU" sz="2400" b="1" dirty="0" smtClean="0"/>
            </a:br>
            <a:endParaRPr lang="ru-RU" sz="24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9" name="Picture 6" descr="̍傎眝˸⸸퐰紴̍嫰̍"/>
          <p:cNvPicPr>
            <a:picLocks noChangeAspect="1" noChangeArrowheads="1"/>
          </p:cNvPicPr>
          <p:nvPr/>
        </p:nvPicPr>
        <p:blipFill>
          <a:blip r:embed="rId3" cstate="print"/>
          <a:srcRect/>
          <a:stretch>
            <a:fillRect/>
          </a:stretch>
        </p:blipFill>
        <p:spPr>
          <a:xfrm>
            <a:off x="285720" y="142852"/>
            <a:ext cx="1000132" cy="12520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Номер слайда 7"/>
          <p:cNvSpPr>
            <a:spLocks noGrp="1"/>
          </p:cNvSpPr>
          <p:nvPr>
            <p:ph type="sldNum" sz="quarter" idx="12"/>
          </p:nvPr>
        </p:nvSpPr>
        <p:spPr/>
        <p:txBody>
          <a:bodyPr/>
          <a:lstStyle/>
          <a:p>
            <a:fld id="{725C68B6-61C2-468F-89AB-4B9F7531AA68}" type="slidenum">
              <a:rPr lang="ru-RU" smtClean="0"/>
              <a:pPr/>
              <a:t>42</a:t>
            </a:fld>
            <a:endParaRPr lang="ru-RU"/>
          </a:p>
        </p:txBody>
      </p:sp>
      <p:sp>
        <p:nvSpPr>
          <p:cNvPr id="3" name="Прямоугольник 2"/>
          <p:cNvSpPr/>
          <p:nvPr/>
        </p:nvSpPr>
        <p:spPr>
          <a:xfrm>
            <a:off x="131386" y="1769285"/>
            <a:ext cx="9036496" cy="4952190"/>
          </a:xfrm>
          <a:prstGeom prst="rect">
            <a:avLst/>
          </a:prstGeom>
        </p:spPr>
        <p:txBody>
          <a:bodyPr wrap="square">
            <a:spAutoFit/>
          </a:bodyPr>
          <a:lstStyle/>
          <a:p>
            <a:pPr algn="ctr">
              <a:lnSpc>
                <a:spcPct val="107000"/>
              </a:lnSpc>
              <a:spcAft>
                <a:spcPts val="800"/>
              </a:spcAft>
            </a:pPr>
            <a:r>
              <a:rPr lang="ru-RU" sz="2400" u="sng" dirty="0" smtClean="0">
                <a:solidFill>
                  <a:schemeClr val="accent3">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Уважаемые родители!</a:t>
            </a:r>
          </a:p>
          <a:p>
            <a:pPr algn="ctr">
              <a:lnSpc>
                <a:spcPct val="107000"/>
              </a:lnSpc>
              <a:spcAft>
                <a:spcPts val="800"/>
              </a:spcAft>
            </a:pP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Помните</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 ваш ребенок единственный и неповторимый. </a:t>
            </a: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Особенный</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 </a:t>
            </a:r>
            <a:endPar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Поэтому </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любой надежный рецепт, опробованный поколениями родителей, может оказаться бесполезным. </a:t>
            </a:r>
            <a:endPar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Ищите </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то, что поможет именно </a:t>
            </a: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Вашему </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сыну, дочери. </a:t>
            </a:r>
            <a:endPar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Наблюдайте</a:t>
            </a:r>
            <a:r>
              <a:rPr lang="ru-RU" sz="2400" dirty="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rPr>
              <a:t>, размышляйте, обсуждайте с ребенком все проблемы. </a:t>
            </a:r>
            <a:endParaRPr lang="ru-RU" sz="2400" dirty="0" smtClean="0">
              <a:solidFill>
                <a:schemeClr val="accent6">
                  <a:lumMod val="50000"/>
                </a:schemeClr>
              </a:solidFill>
              <a:latin typeface="Arial Black" panose="020B0A040201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ru-RU" sz="2400" dirty="0" smtClean="0">
                <a:solidFill>
                  <a:srgbClr val="C00000"/>
                </a:solidFill>
                <a:effectLst/>
                <a:latin typeface="Arial Black" panose="020B0A04020102020204" pitchFamily="34" charset="0"/>
                <a:ea typeface="Calibri" panose="020F0502020204030204" pitchFamily="34" charset="0"/>
                <a:cs typeface="Times New Roman" panose="02020603050405020304" pitchFamily="18" charset="0"/>
              </a:rPr>
              <a:t>СПАСИБО.</a:t>
            </a:r>
            <a:endParaRPr lang="ru-RU" sz="2400" dirty="0">
              <a:solidFill>
                <a:srgbClr val="C00000"/>
              </a:solidFill>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8621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descr="http://img-fotki.yandex.ru/get/5812/119528728.cc8/0_a1349_73cd9ad2_X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85875" cy="1285875"/>
          </a:xfrm>
          <a:prstGeom prst="rect">
            <a:avLst/>
          </a:prstGeom>
          <a:noFill/>
          <a:ln>
            <a:noFill/>
          </a:ln>
        </p:spPr>
      </p:pic>
      <p:sp>
        <p:nvSpPr>
          <p:cNvPr id="4" name="Заголовок 5"/>
          <p:cNvSpPr txBox="1">
            <a:spLocks/>
          </p:cNvSpPr>
          <p:nvPr/>
        </p:nvSpPr>
        <p:spPr>
          <a:xfrm>
            <a:off x="1187624" y="214290"/>
            <a:ext cx="7776864" cy="1143000"/>
          </a:xfrm>
          <a:prstGeom prst="rect">
            <a:avLst/>
          </a:prstGeo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vert="horz" lIns="91440" tIns="45720" rIns="91440" bIns="45720" rtlCol="0" anchor="ctr">
            <a:noAutofit/>
          </a:bodyPr>
          <a:lstStyle/>
          <a:p>
            <a:pPr algn="ctr"/>
            <a:r>
              <a:rPr lang="ru-RU" sz="2400" dirty="0">
                <a:solidFill>
                  <a:schemeClr val="tx2">
                    <a:lumMod val="50000"/>
                  </a:schemeClr>
                </a:solidFill>
                <a:latin typeface="Arial Black" panose="020B0A04020102020204" pitchFamily="34" charset="0"/>
              </a:rPr>
              <a:t>Нормативные основания проведения ГИА:</a:t>
            </a:r>
          </a:p>
        </p:txBody>
      </p:sp>
      <p:sp>
        <p:nvSpPr>
          <p:cNvPr id="5" name="Прямоугольник 4"/>
          <p:cNvSpPr/>
          <p:nvPr/>
        </p:nvSpPr>
        <p:spPr>
          <a:xfrm>
            <a:off x="179512" y="1357290"/>
            <a:ext cx="8784976" cy="5201424"/>
          </a:xfrm>
          <a:prstGeom prst="rect">
            <a:avLst/>
          </a:prstGeom>
        </p:spPr>
        <p:txBody>
          <a:bodyPr wrap="square">
            <a:spAutoFit/>
          </a:bodyPr>
          <a:lstStyle/>
          <a:p>
            <a:pPr algn="just"/>
            <a:endParaRPr lang="ru-RU" sz="2400" u="sng" dirty="0" smtClean="0">
              <a:solidFill>
                <a:schemeClr val="tx2">
                  <a:lumMod val="50000"/>
                </a:schemeClr>
              </a:solidFill>
              <a:latin typeface="Arial Black" panose="020B0A04020102020204" pitchFamily="34" charset="0"/>
            </a:endParaRPr>
          </a:p>
          <a:p>
            <a:endParaRPr lang="ru-RU" sz="1000" dirty="0" smtClean="0">
              <a:latin typeface="Arial Black" panose="020B0A04020102020204" pitchFamily="34" charset="0"/>
            </a:endParaRPr>
          </a:p>
          <a:p>
            <a:pPr algn="just"/>
            <a:r>
              <a:rPr lang="ru-RU" sz="2400" dirty="0">
                <a:latin typeface="Arial Black" panose="020B0A04020102020204" pitchFamily="34" charset="0"/>
              </a:rPr>
              <a:t>	</a:t>
            </a:r>
            <a:r>
              <a:rPr lang="ru-RU" sz="2400" dirty="0" smtClean="0">
                <a:latin typeface="Arial Black" panose="020B0A04020102020204" pitchFamily="34" charset="0"/>
              </a:rPr>
              <a:t>Федеральный </a:t>
            </a:r>
            <a:r>
              <a:rPr lang="ru-RU" sz="2400" dirty="0">
                <a:latin typeface="Arial Black" panose="020B0A04020102020204" pitchFamily="34" charset="0"/>
              </a:rPr>
              <a:t>закон от 29.12.2012 N 273-ФЗ</a:t>
            </a:r>
          </a:p>
          <a:p>
            <a:pPr algn="just"/>
            <a:r>
              <a:rPr lang="ru-RU" sz="2400" dirty="0">
                <a:latin typeface="Arial Black" panose="020B0A04020102020204" pitchFamily="34" charset="0"/>
              </a:rPr>
              <a:t>(ред. от 13.07.2015</a:t>
            </a:r>
            <a:r>
              <a:rPr lang="ru-RU" sz="2400" dirty="0" smtClean="0">
                <a:latin typeface="Arial Black" panose="020B0A04020102020204" pitchFamily="34" charset="0"/>
              </a:rPr>
              <a:t>) "</a:t>
            </a:r>
            <a:r>
              <a:rPr lang="ru-RU" sz="2400" dirty="0">
                <a:latin typeface="Arial Black" panose="020B0A04020102020204" pitchFamily="34" charset="0"/>
              </a:rPr>
              <a:t>Об образовании в </a:t>
            </a:r>
            <a:r>
              <a:rPr lang="ru-RU" sz="2400" dirty="0" smtClean="0">
                <a:latin typeface="Arial Black" panose="020B0A04020102020204" pitchFamily="34" charset="0"/>
              </a:rPr>
              <a:t>Российской Федерации« (с </a:t>
            </a:r>
            <a:r>
              <a:rPr lang="ru-RU" sz="2400" dirty="0">
                <a:latin typeface="Arial Black" panose="020B0A04020102020204" pitchFamily="34" charset="0"/>
              </a:rPr>
              <a:t>изм. и доп., вступ. в силу с </a:t>
            </a:r>
            <a:r>
              <a:rPr lang="ru-RU" sz="2400" dirty="0" smtClean="0">
                <a:latin typeface="Arial Black" panose="020B0A04020102020204" pitchFamily="34" charset="0"/>
              </a:rPr>
              <a:t>01.09.2016).</a:t>
            </a:r>
            <a:endParaRPr lang="ru-RU" sz="2400" dirty="0">
              <a:latin typeface="Arial Black" panose="020B0A04020102020204" pitchFamily="34" charset="0"/>
            </a:endParaRPr>
          </a:p>
          <a:p>
            <a:pPr algn="just"/>
            <a:endParaRPr lang="ru-RU" sz="1000" dirty="0">
              <a:latin typeface="Arial Black" panose="020B0A04020102020204" pitchFamily="34" charset="0"/>
            </a:endParaRPr>
          </a:p>
          <a:p>
            <a:pPr algn="just"/>
            <a:r>
              <a:rPr lang="ru-RU" sz="2400" dirty="0" smtClean="0">
                <a:latin typeface="Arial Black" panose="020B0A04020102020204" pitchFamily="34" charset="0"/>
              </a:rPr>
              <a:t>	</a:t>
            </a:r>
            <a:r>
              <a:rPr lang="ru-RU" sz="2400" dirty="0">
                <a:latin typeface="Arial Black" panose="020B0A04020102020204" pitchFamily="34" charset="0"/>
              </a:rPr>
              <a:t>Приказ </a:t>
            </a:r>
            <a:r>
              <a:rPr lang="ru-RU" sz="2400" dirty="0" err="1">
                <a:latin typeface="Arial Black" panose="020B0A04020102020204" pitchFamily="34" charset="0"/>
              </a:rPr>
              <a:t>Минобрнауки</a:t>
            </a:r>
            <a:r>
              <a:rPr lang="ru-RU" sz="2400" dirty="0">
                <a:latin typeface="Arial Black" panose="020B0A04020102020204" pitchFamily="34" charset="0"/>
              </a:rPr>
              <a:t> России от 26.12.2013 N </a:t>
            </a:r>
            <a:r>
              <a:rPr lang="ru-RU" sz="2400" dirty="0" smtClean="0">
                <a:latin typeface="Arial Black" panose="020B0A04020102020204" pitchFamily="34" charset="0"/>
              </a:rPr>
              <a:t>1400 (</a:t>
            </a:r>
            <a:r>
              <a:rPr lang="ru-RU" sz="2400" b="1" dirty="0" smtClean="0">
                <a:latin typeface="Arial Black" panose="020B0A04020102020204" pitchFamily="34" charset="0"/>
              </a:rPr>
              <a:t>ред</a:t>
            </a:r>
            <a:r>
              <a:rPr lang="ru-RU" sz="2400" b="1" dirty="0">
                <a:latin typeface="Arial Black" panose="020B0A04020102020204" pitchFamily="34" charset="0"/>
              </a:rPr>
              <a:t>. от </a:t>
            </a:r>
            <a:r>
              <a:rPr lang="ru-RU" sz="2400" b="1" dirty="0" smtClean="0">
                <a:latin typeface="Arial Black" panose="020B0A04020102020204" pitchFamily="34" charset="0"/>
              </a:rPr>
              <a:t>23.08.2016</a:t>
            </a:r>
            <a:r>
              <a:rPr lang="ru-RU" sz="2400" dirty="0" smtClean="0">
                <a:latin typeface="Arial Black" panose="020B0A04020102020204" pitchFamily="34" charset="0"/>
              </a:rPr>
              <a:t>) «Об </a:t>
            </a:r>
            <a:r>
              <a:rPr lang="ru-RU" sz="2400" dirty="0">
                <a:latin typeface="Arial Black" panose="020B0A04020102020204" pitchFamily="34" charset="0"/>
              </a:rPr>
              <a:t>утверждении Порядка проведения государственной итоговой аттестации по образовательным программам среднего общего </a:t>
            </a:r>
            <a:r>
              <a:rPr lang="ru-RU" sz="2400" dirty="0" smtClean="0">
                <a:latin typeface="Arial Black" panose="020B0A04020102020204" pitchFamily="34" charset="0"/>
              </a:rPr>
              <a:t>образования» Зарегистрировано </a:t>
            </a:r>
            <a:r>
              <a:rPr lang="ru-RU" sz="2400" dirty="0">
                <a:latin typeface="Arial Black" panose="020B0A04020102020204" pitchFamily="34" charset="0"/>
              </a:rPr>
              <a:t>в Минюсте России 03.02.2014 N 31205</a:t>
            </a:r>
            <a:r>
              <a:rPr lang="ru-RU" sz="2400" dirty="0" smtClean="0">
                <a:latin typeface="Arial Black" panose="020B0A04020102020204" pitchFamily="34" charset="0"/>
              </a:rPr>
              <a:t>).</a:t>
            </a:r>
            <a:endParaRPr lang="ru-RU" sz="2400" dirty="0">
              <a:latin typeface="Arial Black" panose="020B0A04020102020204" pitchFamily="34" charset="0"/>
            </a:endParaRPr>
          </a:p>
          <a:p>
            <a:endParaRPr lang="ru-RU" sz="2400" dirty="0">
              <a:latin typeface="Arial Black" panose="020B0A04020102020204" pitchFamily="34" charset="0"/>
            </a:endParaRPr>
          </a:p>
        </p:txBody>
      </p:sp>
    </p:spTree>
    <p:extLst>
      <p:ext uri="{BB962C8B-B14F-4D97-AF65-F5344CB8AC3E}">
        <p14:creationId xmlns:p14="http://schemas.microsoft.com/office/powerpoint/2010/main" val="788015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500166" y="214290"/>
            <a:ext cx="7643834"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1800" b="1" dirty="0" smtClean="0"/>
              <a:t/>
            </a:r>
            <a:br>
              <a:rPr lang="ru-RU" sz="1800" b="1" dirty="0" smtClean="0"/>
            </a:br>
            <a:r>
              <a:rPr lang="ru-RU" sz="1800" b="1" dirty="0"/>
              <a:t/>
            </a:r>
            <a:br>
              <a:rPr lang="ru-RU" sz="1800" b="1" dirty="0"/>
            </a:br>
            <a:r>
              <a:rPr lang="ru-RU" sz="3200" dirty="0" smtClean="0">
                <a:latin typeface="Arial Black" panose="020B0A04020102020204" pitchFamily="34" charset="0"/>
              </a:rPr>
              <a:t>Формы </a:t>
            </a:r>
            <a:r>
              <a:rPr lang="ru-RU" sz="3200" dirty="0">
                <a:latin typeface="Arial Black" panose="020B0A04020102020204" pitchFamily="34" charset="0"/>
              </a:rPr>
              <a:t>проведения ГИА:</a:t>
            </a:r>
            <a:br>
              <a:rPr lang="ru-RU" sz="3200" dirty="0">
                <a:latin typeface="Arial Black" panose="020B0A04020102020204" pitchFamily="34" charset="0"/>
              </a:rPr>
            </a:br>
            <a:endParaRPr lang="ru-RU" sz="3200" b="1" dirty="0">
              <a:latin typeface="Arial" pitchFamily="34" charset="0"/>
              <a:cs typeface="Arial"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6</a:t>
            </a:fld>
            <a:endParaRPr lang="ru-RU"/>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4" name="Прямоугольник 3"/>
          <p:cNvSpPr/>
          <p:nvPr/>
        </p:nvSpPr>
        <p:spPr>
          <a:xfrm>
            <a:off x="323528" y="1785937"/>
            <a:ext cx="8640960" cy="5016758"/>
          </a:xfrm>
          <a:prstGeom prst="rect">
            <a:avLst/>
          </a:prstGeom>
        </p:spPr>
        <p:txBody>
          <a:bodyPr wrap="square">
            <a:spAutoFit/>
          </a:bodyPr>
          <a:lstStyle/>
          <a:p>
            <a:pPr algn="just"/>
            <a:r>
              <a:rPr lang="ru-RU" sz="3200" dirty="0" smtClean="0">
                <a:latin typeface="Arial Black" panose="020B0A04020102020204" pitchFamily="34" charset="0"/>
              </a:rPr>
              <a:t>1. </a:t>
            </a:r>
            <a:r>
              <a:rPr lang="ru-RU" sz="3200" u="sng" dirty="0" smtClean="0">
                <a:latin typeface="Arial Black" panose="020B0A04020102020204" pitchFamily="34" charset="0"/>
              </a:rPr>
              <a:t>Единый  ГОСУДАРСТВЕННЫЙ ЭКЗАМЕН</a:t>
            </a:r>
            <a:r>
              <a:rPr lang="ru-RU" sz="3200" dirty="0" smtClean="0">
                <a:latin typeface="Arial Black" panose="020B0A04020102020204" pitchFamily="34" charset="0"/>
              </a:rPr>
              <a:t> </a:t>
            </a:r>
            <a:r>
              <a:rPr lang="ru-RU" sz="3200" b="1" dirty="0" smtClean="0">
                <a:latin typeface="Arial Black" panose="020B0A04020102020204" pitchFamily="34" charset="0"/>
              </a:rPr>
              <a:t>(ЕГЭ</a:t>
            </a:r>
            <a:r>
              <a:rPr lang="ru-RU" sz="3200" b="1" dirty="0">
                <a:latin typeface="Arial Black" panose="020B0A04020102020204" pitchFamily="34" charset="0"/>
              </a:rPr>
              <a:t>) с использованием контрольных измерительных </a:t>
            </a:r>
            <a:r>
              <a:rPr lang="ru-RU" sz="3200" b="1" dirty="0" smtClean="0">
                <a:latin typeface="Arial Black" panose="020B0A04020102020204" pitchFamily="34" charset="0"/>
              </a:rPr>
              <a:t>материалов</a:t>
            </a:r>
            <a:r>
              <a:rPr lang="ru-RU" sz="3200" b="1" dirty="0">
                <a:latin typeface="Arial Black" panose="020B0A04020102020204" pitchFamily="34" charset="0"/>
              </a:rPr>
              <a:t> </a:t>
            </a:r>
            <a:r>
              <a:rPr lang="ru-RU" sz="3200" b="1" dirty="0" smtClean="0">
                <a:latin typeface="Arial Black" panose="020B0A04020102020204" pitchFamily="34" charset="0"/>
              </a:rPr>
              <a:t>(КИМ). </a:t>
            </a:r>
            <a:endParaRPr lang="ru-RU" sz="3200" b="1" dirty="0">
              <a:latin typeface="Arial Black" panose="020B0A04020102020204" pitchFamily="34" charset="0"/>
            </a:endParaRPr>
          </a:p>
          <a:p>
            <a:pPr algn="just"/>
            <a:endParaRPr lang="ru-RU" sz="3200" dirty="0" smtClean="0">
              <a:latin typeface="Arial Black" panose="020B0A04020102020204" pitchFamily="34" charset="0"/>
            </a:endParaRPr>
          </a:p>
          <a:p>
            <a:pPr algn="just"/>
            <a:r>
              <a:rPr lang="ru-RU" sz="3200" u="sng" dirty="0" smtClean="0">
                <a:latin typeface="Arial Black" panose="020B0A04020102020204" pitchFamily="34" charset="0"/>
              </a:rPr>
              <a:t>2.ГОСУДАРСТВЕННЫЙ ВЫПУСКНОЙ ЭКЗАМЕН</a:t>
            </a:r>
            <a:r>
              <a:rPr lang="ru-RU" sz="3200" dirty="0" smtClean="0">
                <a:latin typeface="Arial Black" panose="020B0A04020102020204" pitchFamily="34" charset="0"/>
              </a:rPr>
              <a:t> (ГВЭ) в </a:t>
            </a:r>
            <a:r>
              <a:rPr lang="ru-RU" sz="3200" dirty="0">
                <a:latin typeface="Arial Black" panose="020B0A04020102020204" pitchFamily="34" charset="0"/>
              </a:rPr>
              <a:t>форме письменных и устных экзаменов с </a:t>
            </a:r>
            <a:r>
              <a:rPr lang="ru-RU" sz="3200" dirty="0" smtClean="0">
                <a:latin typeface="Arial Black" panose="020B0A04020102020204" pitchFamily="34" charset="0"/>
              </a:rPr>
              <a:t>использованием </a:t>
            </a:r>
            <a:r>
              <a:rPr lang="ru-RU" sz="3200" dirty="0">
                <a:latin typeface="Arial Black" panose="020B0A04020102020204" pitchFamily="34" charset="0"/>
              </a:rPr>
              <a:t>текстов, тем, заданий, </a:t>
            </a:r>
            <a:r>
              <a:rPr lang="ru-RU" sz="3200" dirty="0" smtClean="0">
                <a:latin typeface="Arial Black" panose="020B0A04020102020204" pitchFamily="34" charset="0"/>
              </a:rPr>
              <a:t>билетов.</a:t>
            </a:r>
            <a:endParaRPr lang="ru-RU" sz="3000" dirty="0">
              <a:latin typeface="Arial Black" panose="020B0A04020102020204" pitchFamily="34" charset="0"/>
            </a:endParaRPr>
          </a:p>
        </p:txBody>
      </p:sp>
    </p:spTree>
    <p:extLst>
      <p:ext uri="{BB962C8B-B14F-4D97-AF65-F5344CB8AC3E}">
        <p14:creationId xmlns:p14="http://schemas.microsoft.com/office/powerpoint/2010/main" val="1551241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7</a:t>
            </a:fld>
            <a:endParaRPr lang="ru-RU" dirty="0"/>
          </a:p>
        </p:txBody>
      </p:sp>
      <p:sp>
        <p:nvSpPr>
          <p:cNvPr id="35841" name="Rectangle 1"/>
          <p:cNvSpPr>
            <a:spLocks noChangeArrowheads="1"/>
          </p:cNvSpPr>
          <p:nvPr/>
        </p:nvSpPr>
        <p:spPr bwMode="auto">
          <a:xfrm>
            <a:off x="251520" y="2050659"/>
            <a:ext cx="8784976" cy="4893647"/>
          </a:xfrm>
          <a:prstGeom prst="rect">
            <a:avLst/>
          </a:prstGeom>
          <a:noFill/>
          <a:ln w="9525">
            <a:solidFill>
              <a:schemeClr val="accent6">
                <a:lumMod val="40000"/>
                <a:lumOff val="60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lang="ru-RU" sz="2400" dirty="0" smtClean="0">
                <a:latin typeface="Arial Black" panose="020B0A04020102020204" pitchFamily="34" charset="0"/>
              </a:rPr>
              <a:t>Русский </a:t>
            </a:r>
            <a:r>
              <a:rPr lang="ru-RU" sz="2400" dirty="0">
                <a:latin typeface="Arial Black" panose="020B0A04020102020204" pitchFamily="34" charset="0"/>
              </a:rPr>
              <a:t>язык</a:t>
            </a:r>
          </a:p>
          <a:p>
            <a:pPr algn="ctr"/>
            <a:r>
              <a:rPr lang="ru-RU" sz="2400" dirty="0">
                <a:latin typeface="Arial Black" panose="020B0A04020102020204" pitchFamily="34" charset="0"/>
              </a:rPr>
              <a:t>Математика (базовая и профильная) </a:t>
            </a:r>
          </a:p>
          <a:p>
            <a:pPr algn="ctr"/>
            <a:r>
              <a:rPr lang="ru-RU" sz="2400" dirty="0">
                <a:latin typeface="Arial Black" panose="020B0A04020102020204" pitchFamily="34" charset="0"/>
              </a:rPr>
              <a:t>Физика</a:t>
            </a:r>
          </a:p>
          <a:p>
            <a:pPr algn="ctr"/>
            <a:r>
              <a:rPr lang="ru-RU" sz="2400" dirty="0">
                <a:latin typeface="Arial Black" panose="020B0A04020102020204" pitchFamily="34" charset="0"/>
              </a:rPr>
              <a:t>Химия</a:t>
            </a:r>
          </a:p>
          <a:p>
            <a:pPr algn="ctr"/>
            <a:r>
              <a:rPr lang="ru-RU" sz="2400" dirty="0">
                <a:latin typeface="Arial Black" panose="020B0A04020102020204" pitchFamily="34" charset="0"/>
              </a:rPr>
              <a:t>История</a:t>
            </a:r>
          </a:p>
          <a:p>
            <a:pPr algn="ctr"/>
            <a:r>
              <a:rPr lang="ru-RU" sz="2400" dirty="0">
                <a:latin typeface="Arial Black" panose="020B0A04020102020204" pitchFamily="34" charset="0"/>
              </a:rPr>
              <a:t>Обществознание</a:t>
            </a:r>
          </a:p>
          <a:p>
            <a:pPr algn="ctr"/>
            <a:r>
              <a:rPr lang="ru-RU" sz="2400" dirty="0">
                <a:latin typeface="Arial Black" panose="020B0A04020102020204" pitchFamily="34" charset="0"/>
              </a:rPr>
              <a:t>Информатика и информационно-коммуникационные технологии (ИКТ) </a:t>
            </a:r>
          </a:p>
          <a:p>
            <a:pPr algn="ctr"/>
            <a:r>
              <a:rPr lang="ru-RU" sz="2400" dirty="0">
                <a:latin typeface="Arial Black" panose="020B0A04020102020204" pitchFamily="34" charset="0"/>
              </a:rPr>
              <a:t>Биология</a:t>
            </a:r>
          </a:p>
          <a:p>
            <a:pPr algn="ctr"/>
            <a:r>
              <a:rPr lang="ru-RU" sz="2400" dirty="0">
                <a:latin typeface="Arial Black" panose="020B0A04020102020204" pitchFamily="34" charset="0"/>
              </a:rPr>
              <a:t>География</a:t>
            </a:r>
          </a:p>
          <a:p>
            <a:pPr algn="ctr"/>
            <a:r>
              <a:rPr lang="ru-RU" sz="2400" dirty="0">
                <a:latin typeface="Arial Black" panose="020B0A04020102020204" pitchFamily="34" charset="0"/>
              </a:rPr>
              <a:t>Иностранные языки (английский, немецкий, французский и испанский языки) </a:t>
            </a:r>
          </a:p>
          <a:p>
            <a:pPr algn="ctr"/>
            <a:r>
              <a:rPr lang="ru-RU" sz="2400" dirty="0">
                <a:latin typeface="Arial Black" panose="020B0A04020102020204" pitchFamily="34" charset="0"/>
              </a:rPr>
              <a:t>Литература </a:t>
            </a:r>
          </a:p>
        </p:txBody>
      </p:sp>
      <p:sp>
        <p:nvSpPr>
          <p:cNvPr id="6" name="Заголовок 5"/>
          <p:cNvSpPr>
            <a:spLocks noGrp="1"/>
          </p:cNvSpPr>
          <p:nvPr>
            <p:ph type="title"/>
          </p:nvPr>
        </p:nvSpPr>
        <p:spPr>
          <a:xfrm>
            <a:off x="1021488" y="210989"/>
            <a:ext cx="8147570"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2800" dirty="0">
                <a:latin typeface="Arial Black" panose="020B0A04020102020204" pitchFamily="34" charset="0"/>
              </a:rPr>
              <a:t>ЕГЭ проводится по 14 общеобразовательным </a:t>
            </a:r>
            <a:r>
              <a:rPr lang="ru-RU" sz="2800" dirty="0" smtClean="0">
                <a:latin typeface="Arial Black" panose="020B0A04020102020204" pitchFamily="34" charset="0"/>
              </a:rPr>
              <a:t>предметам:</a:t>
            </a:r>
            <a:endParaRPr lang="ru-RU" sz="28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04" y="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Tree>
    <p:extLst>
      <p:ext uri="{BB962C8B-B14F-4D97-AF65-F5344CB8AC3E}">
        <p14:creationId xmlns:p14="http://schemas.microsoft.com/office/powerpoint/2010/main" val="4240917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187624" y="214290"/>
            <a:ext cx="7956376"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pPr fontAlgn="auto">
              <a:spcBef>
                <a:spcPts val="0"/>
              </a:spcBef>
              <a:spcAft>
                <a:spcPts val="0"/>
              </a:spcAft>
              <a:defRPr/>
            </a:pPr>
            <a:r>
              <a:rPr lang="ru-RU" sz="3600" b="1" dirty="0" smtClean="0">
                <a:solidFill>
                  <a:schemeClr val="tx2">
                    <a:lumMod val="50000"/>
                  </a:schemeClr>
                </a:solidFill>
                <a:latin typeface="Arial Black" pitchFamily="34" charset="0"/>
              </a:rPr>
              <a:t> </a:t>
            </a:r>
            <a:r>
              <a:rPr lang="ru-RU" sz="3600" b="1" dirty="0">
                <a:solidFill>
                  <a:schemeClr val="tx2">
                    <a:lumMod val="50000"/>
                  </a:schemeClr>
                </a:solidFill>
                <a:latin typeface="Arial Black" pitchFamily="34" charset="0"/>
              </a:rPr>
              <a:t>ГИА в </a:t>
            </a:r>
            <a:r>
              <a:rPr lang="ru-RU" sz="3600" b="1" dirty="0" smtClean="0">
                <a:solidFill>
                  <a:schemeClr val="tx2">
                    <a:lumMod val="50000"/>
                  </a:schemeClr>
                </a:solidFill>
                <a:latin typeface="Arial Black" pitchFamily="34" charset="0"/>
              </a:rPr>
              <a:t>2017 году:</a:t>
            </a:r>
            <a:endParaRPr lang="ru-RU" sz="3600" b="1" dirty="0">
              <a:ln w="10541" cmpd="sng">
                <a:solidFill>
                  <a:schemeClr val="accent1">
                    <a:shade val="88000"/>
                    <a:satMod val="110000"/>
                  </a:schemeClr>
                </a:solidFill>
                <a:prstDash val="solid"/>
              </a:ln>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8</a:t>
            </a:fld>
            <a:endParaRPr lang="ru-RU"/>
          </a:p>
        </p:txBody>
      </p:sp>
      <p:sp>
        <p:nvSpPr>
          <p:cNvPr id="35841" name="Rectangle 1"/>
          <p:cNvSpPr>
            <a:spLocks noChangeArrowheads="1"/>
          </p:cNvSpPr>
          <p:nvPr/>
        </p:nvSpPr>
        <p:spPr bwMode="auto">
          <a:xfrm>
            <a:off x="214282" y="3472161"/>
            <a:ext cx="857256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lang="ru-RU" sz="3200" dirty="0" smtClean="0">
              <a:latin typeface="Arial Black" pitchFamily="34" charset="0"/>
            </a:endParaRPr>
          </a:p>
          <a:p>
            <a:pPr algn="r"/>
            <a:endParaRPr lang="ru-RU" sz="4800" b="1" dirty="0" smtClean="0"/>
          </a:p>
        </p:txBody>
      </p:sp>
      <p:sp>
        <p:nvSpPr>
          <p:cNvPr id="2" name="Прямоугольник 1"/>
          <p:cNvSpPr/>
          <p:nvPr/>
        </p:nvSpPr>
        <p:spPr>
          <a:xfrm>
            <a:off x="285750" y="1857375"/>
            <a:ext cx="8712968" cy="584775"/>
          </a:xfrm>
          <a:prstGeom prst="rect">
            <a:avLst/>
          </a:prstGeom>
        </p:spPr>
        <p:txBody>
          <a:bodyPr wrap="square">
            <a:spAutoFit/>
          </a:bodyPr>
          <a:lstStyle/>
          <a:p>
            <a:r>
              <a:rPr lang="ru-RU" sz="3200" dirty="0" smtClean="0">
                <a:latin typeface="Arial Black" panose="020B0A04020102020204" pitchFamily="34" charset="0"/>
                <a:ea typeface="Times New Roman" panose="02020603050405020304" pitchFamily="18" charset="0"/>
                <a:cs typeface="Times New Roman" panose="02020603050405020304" pitchFamily="18" charset="0"/>
              </a:rPr>
              <a:t>	</a:t>
            </a:r>
            <a:endParaRPr lang="ru-RU" sz="2800" dirty="0"/>
          </a:p>
        </p:txBody>
      </p:sp>
      <p:pic>
        <p:nvPicPr>
          <p:cNvPr id="9" name="Рисунок 8"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44" y="214290"/>
            <a:ext cx="1285875" cy="1285875"/>
          </a:xfrm>
          <a:prstGeom prst="rect">
            <a:avLst/>
          </a:prstGeom>
          <a:solidFill>
            <a:schemeClr val="accent6">
              <a:lumMod val="20000"/>
              <a:lumOff val="80000"/>
            </a:schemeClr>
          </a:solidFill>
          <a:ln>
            <a:noFill/>
          </a:ln>
          <a:effectLst>
            <a:innerShdw blurRad="63500" dist="50800" dir="13500000">
              <a:prstClr val="black">
                <a:alpha val="50000"/>
              </a:prstClr>
            </a:innerShdw>
          </a:effectLst>
          <a:scene3d>
            <a:camera prst="isometricOffAxis1Right"/>
            <a:lightRig rig="soft" dir="t">
              <a:rot lat="0" lon="0" rev="0"/>
            </a:lightRig>
          </a:scene3d>
          <a:sp3d contourW="44450" prstMaterial="matte">
            <a:bevelT w="63500" h="63500"/>
            <a:contourClr>
              <a:srgbClr val="FFFFFF"/>
            </a:contourClr>
          </a:sp3d>
        </p:spPr>
      </p:pic>
      <p:sp>
        <p:nvSpPr>
          <p:cNvPr id="3" name="Прямоугольник 2"/>
          <p:cNvSpPr/>
          <p:nvPr/>
        </p:nvSpPr>
        <p:spPr>
          <a:xfrm>
            <a:off x="140469" y="1719562"/>
            <a:ext cx="8848624" cy="4739759"/>
          </a:xfrm>
          <a:prstGeom prst="rect">
            <a:avLst/>
          </a:prstGeom>
        </p:spPr>
        <p:txBody>
          <a:bodyPr wrap="square">
            <a:spAutoFit/>
          </a:bodyPr>
          <a:lstStyle/>
          <a:p>
            <a:pPr algn="just"/>
            <a:r>
              <a:rPr lang="ru-RU" sz="3200" dirty="0" smtClean="0">
                <a:latin typeface="Arial Black" panose="020B0A04020102020204" pitchFamily="34" charset="0"/>
              </a:rPr>
              <a:t>	</a:t>
            </a:r>
            <a:r>
              <a:rPr lang="ru-RU" sz="2700" dirty="0" smtClean="0">
                <a:latin typeface="Arial Black" panose="020B0A04020102020204" pitchFamily="34" charset="0"/>
              </a:rPr>
              <a:t>написание итогового сочинения/изложения (с 2015 года); </a:t>
            </a:r>
          </a:p>
          <a:p>
            <a:pPr algn="just"/>
            <a:r>
              <a:rPr lang="ru-RU" sz="2700" dirty="0" smtClean="0">
                <a:latin typeface="Arial Black" panose="020B0A04020102020204" pitchFamily="34" charset="0"/>
              </a:rPr>
              <a:t>	разделение ЕГЭ </a:t>
            </a:r>
            <a:r>
              <a:rPr lang="ru-RU" sz="2700" dirty="0">
                <a:latin typeface="Arial Black" panose="020B0A04020102020204" pitchFamily="34" charset="0"/>
              </a:rPr>
              <a:t>по математике на </a:t>
            </a:r>
            <a:r>
              <a:rPr lang="ru-RU" sz="2700" dirty="0">
                <a:solidFill>
                  <a:schemeClr val="accent6">
                    <a:lumMod val="75000"/>
                  </a:schemeClr>
                </a:solidFill>
                <a:latin typeface="Arial Black" panose="020B0A04020102020204" pitchFamily="34" charset="0"/>
              </a:rPr>
              <a:t>базовый и профильный </a:t>
            </a:r>
            <a:r>
              <a:rPr lang="ru-RU" sz="2700" dirty="0" smtClean="0">
                <a:solidFill>
                  <a:schemeClr val="accent6">
                    <a:lumMod val="75000"/>
                  </a:schemeClr>
                </a:solidFill>
                <a:latin typeface="Arial Black" panose="020B0A04020102020204" pitchFamily="34" charset="0"/>
              </a:rPr>
              <a:t>уровни</a:t>
            </a:r>
            <a:r>
              <a:rPr lang="ru-RU" sz="2700" dirty="0" smtClean="0">
                <a:latin typeface="Arial Black" panose="020B0A04020102020204" pitchFamily="34" charset="0"/>
              </a:rPr>
              <a:t> (с 2015 года); </a:t>
            </a:r>
          </a:p>
          <a:p>
            <a:pPr algn="just"/>
            <a:r>
              <a:rPr lang="ru-RU" sz="2700" dirty="0" smtClean="0">
                <a:latin typeface="Arial Black" panose="020B0A04020102020204" pitchFamily="34" charset="0"/>
              </a:rPr>
              <a:t>	печать </a:t>
            </a:r>
            <a:r>
              <a:rPr lang="ru-RU" sz="2700" dirty="0" err="1" smtClean="0">
                <a:latin typeface="Arial Black" panose="020B0A04020102020204" pitchFamily="34" charset="0"/>
              </a:rPr>
              <a:t>контрольно</a:t>
            </a:r>
            <a:r>
              <a:rPr lang="ru-RU" sz="2700" dirty="0" smtClean="0">
                <a:latin typeface="Arial Black" panose="020B0A04020102020204" pitchFamily="34" charset="0"/>
              </a:rPr>
              <a:t> - измерительных </a:t>
            </a:r>
            <a:r>
              <a:rPr lang="ru-RU" sz="2700" dirty="0">
                <a:latin typeface="Arial Black" panose="020B0A04020102020204" pitchFamily="34" charset="0"/>
              </a:rPr>
              <a:t>материалов непосредственно в аудиториях </a:t>
            </a:r>
            <a:r>
              <a:rPr lang="ru-RU" sz="2700" dirty="0" smtClean="0">
                <a:latin typeface="Arial Black" panose="020B0A04020102020204" pitchFamily="34" charset="0"/>
              </a:rPr>
              <a:t>пункта </a:t>
            </a:r>
            <a:r>
              <a:rPr lang="ru-RU" sz="2700" dirty="0">
                <a:latin typeface="Arial Black" panose="020B0A04020102020204" pitchFamily="34" charset="0"/>
              </a:rPr>
              <a:t>проведения </a:t>
            </a:r>
            <a:r>
              <a:rPr lang="ru-RU" sz="2700" dirty="0" smtClean="0">
                <a:latin typeface="Arial Black" panose="020B0A04020102020204" pitchFamily="34" charset="0"/>
              </a:rPr>
              <a:t>экзаменов (с 2016 года);</a:t>
            </a:r>
          </a:p>
          <a:p>
            <a:pPr lvl="0" algn="just"/>
            <a:r>
              <a:rPr lang="ru-RU" sz="2700" dirty="0" smtClean="0">
                <a:latin typeface="Arial Black" panose="020B0A04020102020204" pitchFamily="34" charset="0"/>
              </a:rPr>
              <a:t>	сканирование </a:t>
            </a:r>
            <a:r>
              <a:rPr lang="ru-RU" sz="2700" dirty="0">
                <a:latin typeface="Arial Black" pitchFamily="34" charset="0"/>
              </a:rPr>
              <a:t>экзаменационных материалов </a:t>
            </a:r>
            <a:r>
              <a:rPr lang="ru-RU" sz="2700" dirty="0" smtClean="0">
                <a:latin typeface="Arial Black" pitchFamily="34" charset="0"/>
              </a:rPr>
              <a:t>в ППЭ сразу </a:t>
            </a:r>
            <a:r>
              <a:rPr lang="ru-RU" sz="2700" dirty="0">
                <a:latin typeface="Arial Black" pitchFamily="34" charset="0"/>
              </a:rPr>
              <a:t>после </a:t>
            </a:r>
            <a:r>
              <a:rPr lang="ru-RU" sz="2700" dirty="0" smtClean="0">
                <a:latin typeface="Arial Black" pitchFamily="34" charset="0"/>
              </a:rPr>
              <a:t>экзаменов (с 2016 года). </a:t>
            </a:r>
            <a:endParaRPr lang="ru-RU" sz="2700" dirty="0">
              <a:latin typeface="Arial Black" pitchFamily="34" charset="0"/>
            </a:endParaRPr>
          </a:p>
        </p:txBody>
      </p:sp>
    </p:spTree>
    <p:extLst>
      <p:ext uri="{BB962C8B-B14F-4D97-AF65-F5344CB8AC3E}">
        <p14:creationId xmlns:p14="http://schemas.microsoft.com/office/powerpoint/2010/main" val="2204406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475656" y="214290"/>
            <a:ext cx="7560840" cy="1143000"/>
          </a:xfrm>
          <a:solidFill>
            <a:srgbClr val="92D05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rtlCol="0">
            <a:noAutofit/>
          </a:bodyPr>
          <a:lstStyle/>
          <a:p>
            <a:r>
              <a:rPr lang="ru-RU" sz="3200" b="1" dirty="0" smtClean="0">
                <a:solidFill>
                  <a:schemeClr val="tx2">
                    <a:lumMod val="50000"/>
                  </a:schemeClr>
                </a:solidFill>
                <a:latin typeface="Arial Black" pitchFamily="34" charset="0"/>
              </a:rPr>
              <a:t>ГИА в 2017 году</a:t>
            </a:r>
            <a:endParaRPr lang="ru-RU" sz="3200" dirty="0">
              <a:solidFill>
                <a:schemeClr val="tx2">
                  <a:lumMod val="50000"/>
                </a:schemeClr>
              </a:solidFill>
              <a:latin typeface="Arial Black" pitchFamily="34" charset="0"/>
            </a:endParaRPr>
          </a:p>
        </p:txBody>
      </p:sp>
      <p:sp>
        <p:nvSpPr>
          <p:cNvPr id="11" name="Прямоугольник 10"/>
          <p:cNvSpPr/>
          <p:nvPr/>
        </p:nvSpPr>
        <p:spPr>
          <a:xfrm>
            <a:off x="0" y="1643063"/>
            <a:ext cx="571500" cy="2143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714375" y="1643063"/>
            <a:ext cx="8429625" cy="2143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9</a:t>
            </a:fld>
            <a:endParaRPr lang="ru-RU"/>
          </a:p>
        </p:txBody>
      </p:sp>
      <p:pic>
        <p:nvPicPr>
          <p:cNvPr id="10" name="Рисунок 9" descr="http://img-fotki.yandex.ru/get/5812/119528728.cc8/0_a1349_73cd9ad2_XL.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14290"/>
            <a:ext cx="1285875" cy="1285875"/>
          </a:xfrm>
          <a:prstGeom prst="rect">
            <a:avLst/>
          </a:prstGeom>
          <a:noFill/>
          <a:ln>
            <a:noFill/>
          </a:ln>
        </p:spPr>
      </p:pic>
      <p:sp>
        <p:nvSpPr>
          <p:cNvPr id="122883" name="Rectangle 3"/>
          <p:cNvSpPr>
            <a:spLocks noChangeArrowheads="1"/>
          </p:cNvSpPr>
          <p:nvPr/>
        </p:nvSpPr>
        <p:spPr bwMode="auto">
          <a:xfrm>
            <a:off x="107504" y="2162495"/>
            <a:ext cx="8712968"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FF0000"/>
                </a:solidFill>
                <a:effectLst/>
                <a:latin typeface="Arial Black" pitchFamily="34" charset="0"/>
                <a:ea typeface="Times New Roman" pitchFamily="18" charset="0"/>
                <a:cs typeface="Times New Roman" pitchFamily="18" charset="0"/>
              </a:rPr>
              <a:t>Заявление подается до 1 февраля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FF0000"/>
                </a:solidFill>
                <a:effectLst/>
                <a:latin typeface="Arial Black" pitchFamily="34" charset="0"/>
                <a:ea typeface="Times New Roman" pitchFamily="18" charset="0"/>
                <a:cs typeface="Times New Roman" pitchFamily="18" charset="0"/>
              </a:rPr>
              <a:t>2017 года!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После этого срока изменить состав и количество предметов будет </a:t>
            </a:r>
            <a:r>
              <a:rPr kumimoji="0" lang="ru-RU" sz="2800" b="0" i="0" u="sng" strike="noStrike" cap="none" normalizeH="0" baseline="0" dirty="0" smtClean="0">
                <a:ln>
                  <a:noFill/>
                </a:ln>
                <a:solidFill>
                  <a:srgbClr val="FF0000"/>
                </a:solidFill>
                <a:effectLst/>
                <a:latin typeface="Arial Black" pitchFamily="34" charset="0"/>
                <a:ea typeface="Times New Roman" pitchFamily="18" charset="0"/>
                <a:cs typeface="Times New Roman" pitchFamily="18" charset="0"/>
              </a:rPr>
              <a:t>НЕВОЗМОЖНО</a:t>
            </a:r>
            <a:r>
              <a:rPr kumimoji="0" lang="ru-RU" sz="28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Исправить заявление возможно лишь только по уважительным причинам: болезнь, или иные причины, подтвержденные документами. </a:t>
            </a:r>
            <a:r>
              <a:rPr lang="ru-RU" sz="2800" dirty="0" smtClean="0">
                <a:latin typeface="Arial Black" panose="020B0A04020102020204" pitchFamily="34" charset="0"/>
              </a:rPr>
              <a:t>Такое </a:t>
            </a:r>
            <a:r>
              <a:rPr lang="ru-RU" sz="2800" dirty="0">
                <a:latin typeface="Arial Black" panose="020B0A04020102020204" pitchFamily="34" charset="0"/>
              </a:rPr>
              <a:t>заявление подается не позднее, чем </a:t>
            </a:r>
            <a:r>
              <a:rPr lang="ru-RU" sz="2800" dirty="0">
                <a:solidFill>
                  <a:srgbClr val="FF0000"/>
                </a:solidFill>
                <a:latin typeface="Arial Black" panose="020B0A04020102020204" pitchFamily="34" charset="0"/>
              </a:rPr>
              <a:t>за месяц </a:t>
            </a:r>
            <a:r>
              <a:rPr lang="ru-RU" sz="2800" dirty="0">
                <a:latin typeface="Arial Black" panose="020B0A04020102020204" pitchFamily="34" charset="0"/>
              </a:rPr>
              <a:t>до начала соответствующих </a:t>
            </a:r>
            <a:r>
              <a:rPr lang="ru-RU" sz="2800" dirty="0" smtClean="0">
                <a:latin typeface="Arial Black" panose="020B0A04020102020204" pitchFamily="34" charset="0"/>
              </a:rPr>
              <a:t>экзаменов.</a:t>
            </a:r>
            <a:r>
              <a:rPr lang="ru-RU" sz="2800" dirty="0"/>
              <a:t> </a:t>
            </a:r>
            <a:endParaRPr kumimoji="0" lang="ru-RU" sz="2800" b="0" i="0" u="none" strike="noStrike" cap="none" normalizeH="0" baseline="0" dirty="0" smtClean="0">
              <a:ln>
                <a:noFill/>
              </a:ln>
              <a:solidFill>
                <a:schemeClr val="tx1"/>
              </a:solidFill>
              <a:effectLst/>
              <a:latin typeface="Arial Black" pitchFamily="34" charset="0"/>
            </a:endParaRPr>
          </a:p>
        </p:txBody>
      </p:sp>
    </p:spTree>
    <p:extLst>
      <p:ext uri="{BB962C8B-B14F-4D97-AF65-F5344CB8AC3E}">
        <p14:creationId xmlns:p14="http://schemas.microsoft.com/office/powerpoint/2010/main" val="4028194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3735</TotalTime>
  <Words>1198</Words>
  <Application>Microsoft Office PowerPoint</Application>
  <PresentationFormat>Экран (4:3)</PresentationFormat>
  <Paragraphs>316</Paragraphs>
  <Slides>42</Slides>
  <Notes>39</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42</vt:i4>
      </vt:variant>
    </vt:vector>
  </HeadingPairs>
  <TitlesOfParts>
    <vt:vector size="47" baseType="lpstr">
      <vt:lpstr>Arial</vt:lpstr>
      <vt:lpstr>Arial Black</vt:lpstr>
      <vt:lpstr>Calibri</vt:lpstr>
      <vt:lpstr>Times New Roman</vt:lpstr>
      <vt:lpstr>Тема Office</vt:lpstr>
      <vt:lpstr>   Администрация городского округа Сухой Лог Управление образования Администрации городского округа Сухой Лог  </vt:lpstr>
      <vt:lpstr>    Цель родительского собрания:  </vt:lpstr>
      <vt:lpstr>Обязанности родителей:</vt:lpstr>
      <vt:lpstr>   Нормативные основания проведения ГИА:  </vt:lpstr>
      <vt:lpstr>Презентация PowerPoint</vt:lpstr>
      <vt:lpstr>  Формы проведения ГИА: </vt:lpstr>
      <vt:lpstr>ЕГЭ проводится по 14 общеобразовательным предметам:</vt:lpstr>
      <vt:lpstr> ГИА в 2017 году:</vt:lpstr>
      <vt:lpstr>ГИА в 2017 году</vt:lpstr>
      <vt:lpstr> В 2017 году:  </vt:lpstr>
      <vt:lpstr>   Допускаются к ЕГЭ учащиеся:  </vt:lpstr>
      <vt:lpstr>  Условие допуска учащихся  к ЕГЭ:  </vt:lpstr>
      <vt:lpstr>  Даты проведения итогового сочинения (изложения) в 2016-2017 учебном году:  </vt:lpstr>
      <vt:lpstr>ГВЭ для детей с ОВЗ в 2017 году:</vt:lpstr>
      <vt:lpstr>Презентация PowerPoint</vt:lpstr>
      <vt:lpstr> ГИА (ЕГЭ, ГВЭ): </vt:lpstr>
      <vt:lpstr> ЕГЭ:    </vt:lpstr>
      <vt:lpstr>Презентация PowerPoint</vt:lpstr>
      <vt:lpstr>Основные тенденции 2017 года:</vt:lpstr>
      <vt:lpstr>Основные тенденции 2017 года:</vt:lpstr>
      <vt:lpstr> ГИА в 2017 году:</vt:lpstr>
      <vt:lpstr>Сроки проведения ЕГЭ, ГВЭ (проект расписания от 16.08.2016)</vt:lpstr>
      <vt:lpstr>Сроки проведения ЕГЭ, ГВЭ (проект расписания)</vt:lpstr>
      <vt:lpstr>Участник ГИА вправе:</vt:lpstr>
      <vt:lpstr>Не рассматриваются апелляции по вопросам:</vt:lpstr>
      <vt:lpstr>Результаты ЕГЭ действительны 4 года</vt:lpstr>
      <vt:lpstr>Результаты ЕГЭ действительны 4 года</vt:lpstr>
      <vt:lpstr>  Условия повторного прохождения ГИА </vt:lpstr>
      <vt:lpstr> ППЭ ЕГЭ (ГВЭ) на базе  МАОУ Лицей № 17 (ППЭ 6303) </vt:lpstr>
      <vt:lpstr> ППЭ ЕГЭ (ГВЭ) на базе  МАОУ Лицей № 17 (ППЭ 6303) </vt:lpstr>
      <vt:lpstr>Готовимся к ГИА 2017 года</vt:lpstr>
      <vt:lpstr>Готовимся к ГИА 2017 года</vt:lpstr>
      <vt:lpstr>Готовимся к ГИА 2017 года</vt:lpstr>
      <vt:lpstr> Образовательные ресурсы: </vt:lpstr>
      <vt:lpstr> Рособрнадзор предупреждает: </vt:lpstr>
      <vt:lpstr>НЕЛЬЗЯ!</vt:lpstr>
      <vt:lpstr>Психологические рекомендации родителям выпускников</vt:lpstr>
      <vt:lpstr>Психологические рекомендации родителям выпускников</vt:lpstr>
      <vt:lpstr>Психологические рекомендации родителям выпускников</vt:lpstr>
      <vt:lpstr> Управление образования Администрации городского округа Сухой Лог </vt:lpstr>
      <vt:lpstr>Наша общая задача:</vt:lpstr>
      <vt:lpstr> Управление образования Администрации городского округа Сухой Лог </vt:lpstr>
    </vt:vector>
  </TitlesOfParts>
  <Company>Personal Computer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user6</dc:creator>
  <cp:lastModifiedBy>user3</cp:lastModifiedBy>
  <cp:revision>409</cp:revision>
  <cp:lastPrinted>2015-12-15T11:49:26Z</cp:lastPrinted>
  <dcterms:created xsi:type="dcterms:W3CDTF">2015-03-11T10:35:24Z</dcterms:created>
  <dcterms:modified xsi:type="dcterms:W3CDTF">2016-10-28T04:03:20Z</dcterms:modified>
</cp:coreProperties>
</file>